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0" d="100"/>
          <a:sy n="80" d="100"/>
        </p:scale>
        <p:origin x="-96" y="-57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xmlns=""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xmlns="" id="{9925CCF1-92C0-4AF3-BFAF-4921631915AB}"/>
              </a:ext>
            </a:extLst>
          </p:cNvPr>
          <p:cNvSpPr>
            <a:spLocks noGrp="1"/>
          </p:cNvSpPr>
          <p:nvPr>
            <p:ph type="dt" sz="half" idx="10"/>
          </p:nvPr>
        </p:nvSpPr>
        <p:spPr/>
        <p:txBody>
          <a:bodyPr/>
          <a:lstStyle/>
          <a:p>
            <a:fld id="{9184DA70-C731-4C70-880D-CCD4705E623C}" type="datetime1">
              <a:rPr lang="en-US" smtClean="0"/>
              <a:pPr/>
              <a:t>1/20/2022</a:t>
            </a:fld>
            <a:endParaRPr lang="en-US" dirty="0"/>
          </a:p>
        </p:txBody>
      </p:sp>
      <p:sp>
        <p:nvSpPr>
          <p:cNvPr id="5" name="Footer Placeholder 4">
            <a:extLst>
              <a:ext uri="{FF2B5EF4-FFF2-40B4-BE49-F238E27FC236}">
                <a16:creationId xmlns:a16="http://schemas.microsoft.com/office/drawing/2014/main" xmlns=""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FAEB271-5CC0-4759-BC6E-8BE53AB227C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42583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7D5506EE-1026-4F35-9ACC-BD05BE0F9B36}"/>
              </a:ext>
            </a:extLst>
          </p:cNvPr>
          <p:cNvSpPr>
            <a:spLocks noGrp="1"/>
          </p:cNvSpPr>
          <p:nvPr>
            <p:ph type="dt" sz="half" idx="10"/>
          </p:nvPr>
        </p:nvSpPr>
        <p:spPr/>
        <p:txBody>
          <a:bodyPr/>
          <a:lstStyle/>
          <a:p>
            <a:fld id="{B612A279-0833-481D-8C56-F67FD0AC6C50}" type="datetime1">
              <a:rPr lang="en-US" smtClean="0"/>
              <a:pPr/>
              <a:t>1/20/2022</a:t>
            </a:fld>
            <a:endParaRPr lang="en-US" dirty="0"/>
          </a:p>
        </p:txBody>
      </p:sp>
      <p:sp>
        <p:nvSpPr>
          <p:cNvPr id="8" name="Footer Placeholder 7">
            <a:extLst>
              <a:ext uri="{FF2B5EF4-FFF2-40B4-BE49-F238E27FC236}">
                <a16:creationId xmlns:a16="http://schemas.microsoft.com/office/drawing/2014/main" xmlns=""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999B2253-74CC-409E-BEB0-F8EFCFCB562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16722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AF33D6B0-F070-45C4-A472-19F432BE3932}"/>
              </a:ext>
            </a:extLst>
          </p:cNvPr>
          <p:cNvSpPr>
            <a:spLocks noGrp="1"/>
          </p:cNvSpPr>
          <p:nvPr>
            <p:ph type="dt" sz="half" idx="10"/>
          </p:nvPr>
        </p:nvSpPr>
        <p:spPr/>
        <p:txBody>
          <a:bodyPr/>
          <a:lstStyle/>
          <a:p>
            <a:fld id="{6587DA83-5663-4C9C-B9AA-0B40A3DAFF81}" type="datetime1">
              <a:rPr lang="en-US" smtClean="0"/>
              <a:pPr/>
              <a:t>1/20/2022</a:t>
            </a:fld>
            <a:endParaRPr lang="en-US" dirty="0"/>
          </a:p>
        </p:txBody>
      </p:sp>
      <p:sp>
        <p:nvSpPr>
          <p:cNvPr id="8" name="Footer Placeholder 7">
            <a:extLst>
              <a:ext uri="{FF2B5EF4-FFF2-40B4-BE49-F238E27FC236}">
                <a16:creationId xmlns:a16="http://schemas.microsoft.com/office/drawing/2014/main" xmlns=""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F762A46F-6BE5-4D12-9412-5CA7672EA8E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76182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354D8B55-9EA8-4B81-8E84-9B93B0A27559}"/>
              </a:ext>
            </a:extLst>
          </p:cNvPr>
          <p:cNvSpPr>
            <a:spLocks noGrp="1"/>
          </p:cNvSpPr>
          <p:nvPr>
            <p:ph type="dt" sz="half" idx="10"/>
          </p:nvPr>
        </p:nvSpPr>
        <p:spPr/>
        <p:txBody>
          <a:bodyPr/>
          <a:lstStyle/>
          <a:p>
            <a:fld id="{4BE1D723-8F53-4F53-90B0-1982A396982E}" type="datetime1">
              <a:rPr lang="en-US" smtClean="0"/>
              <a:pPr/>
              <a:t>1/20/2022</a:t>
            </a:fld>
            <a:endParaRPr lang="en-US" dirty="0"/>
          </a:p>
        </p:txBody>
      </p:sp>
      <p:sp>
        <p:nvSpPr>
          <p:cNvPr id="8" name="Footer Placeholder 7">
            <a:extLst>
              <a:ext uri="{FF2B5EF4-FFF2-40B4-BE49-F238E27FC236}">
                <a16:creationId xmlns:a16="http://schemas.microsoft.com/office/drawing/2014/main" xmlns=""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C4AAB51D-4141-4682-9375-DAFD5FB9DD1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89267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xmlns=""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xmlns="" id="{AAF2E137-EC28-48F8-9198-1F02539029B6}"/>
              </a:ext>
            </a:extLst>
          </p:cNvPr>
          <p:cNvSpPr>
            <a:spLocks noGrp="1"/>
          </p:cNvSpPr>
          <p:nvPr>
            <p:ph type="dt" sz="half" idx="10"/>
          </p:nvPr>
        </p:nvSpPr>
        <p:spPr/>
        <p:txBody>
          <a:bodyPr/>
          <a:lstStyle/>
          <a:p>
            <a:fld id="{97669AF7-7BEB-44E4-9852-375E34362B5B}" type="datetime1">
              <a:rPr lang="en-US" smtClean="0"/>
              <a:pPr/>
              <a:t>1/20/2022</a:t>
            </a:fld>
            <a:endParaRPr lang="en-US" dirty="0"/>
          </a:p>
        </p:txBody>
      </p:sp>
      <p:sp>
        <p:nvSpPr>
          <p:cNvPr id="8" name="Footer Placeholder 7">
            <a:extLst>
              <a:ext uri="{FF2B5EF4-FFF2-40B4-BE49-F238E27FC236}">
                <a16:creationId xmlns:a16="http://schemas.microsoft.com/office/drawing/2014/main" xmlns=""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xmlns="" id="{69C6AFF8-42B4-4D05-969B-9F5FB3355555}"/>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330416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xmlns="" id="{5782D47D-B0DC-4C40-BCC6-BBBA32584A38}"/>
              </a:ext>
            </a:extLst>
          </p:cNvPr>
          <p:cNvSpPr>
            <a:spLocks noGrp="1"/>
          </p:cNvSpPr>
          <p:nvPr>
            <p:ph type="dt" sz="half" idx="10"/>
          </p:nvPr>
        </p:nvSpPr>
        <p:spPr/>
        <p:txBody>
          <a:bodyPr/>
          <a:lstStyle/>
          <a:p>
            <a:fld id="{BAAAC38D-0552-4C82-B593-E6124DFADBE2}" type="datetime1">
              <a:rPr lang="en-US" smtClean="0"/>
              <a:pPr/>
              <a:t>1/20/2022</a:t>
            </a:fld>
            <a:endParaRPr lang="en-US" dirty="0"/>
          </a:p>
        </p:txBody>
      </p:sp>
      <p:sp>
        <p:nvSpPr>
          <p:cNvPr id="9" name="Footer Placeholder 8">
            <a:extLst>
              <a:ext uri="{FF2B5EF4-FFF2-40B4-BE49-F238E27FC236}">
                <a16:creationId xmlns:a16="http://schemas.microsoft.com/office/drawing/2014/main" xmlns=""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2AC511A1-9BBD-42DE-92FB-2AF44F8E97A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425666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xmlns="" id="{8AF8A515-AA94-45D1-9223-5C2272618D85}"/>
              </a:ext>
            </a:extLst>
          </p:cNvPr>
          <p:cNvSpPr>
            <a:spLocks noGrp="1"/>
          </p:cNvSpPr>
          <p:nvPr>
            <p:ph type="dt" sz="half" idx="10"/>
          </p:nvPr>
        </p:nvSpPr>
        <p:spPr/>
        <p:txBody>
          <a:bodyPr/>
          <a:lstStyle/>
          <a:p>
            <a:fld id="{D9DF0F1C-5577-4ACB-BB62-DF8F3C494C7E}" type="datetime1">
              <a:rPr lang="en-US" smtClean="0"/>
              <a:pPr/>
              <a:t>1/20/2022</a:t>
            </a:fld>
            <a:endParaRPr lang="en-US" dirty="0"/>
          </a:p>
        </p:txBody>
      </p:sp>
      <p:sp>
        <p:nvSpPr>
          <p:cNvPr id="11" name="Footer Placeholder 10">
            <a:extLst>
              <a:ext uri="{FF2B5EF4-FFF2-40B4-BE49-F238E27FC236}">
                <a16:creationId xmlns:a16="http://schemas.microsoft.com/office/drawing/2014/main" xmlns=""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xmlns="" id="{A38552DC-952E-41EA-AAAF-C2187523C0B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30681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xmlns="" id="{7392073F-158F-44A3-8913-917AFFC1BC20}"/>
              </a:ext>
            </a:extLst>
          </p:cNvPr>
          <p:cNvSpPr>
            <a:spLocks noGrp="1"/>
          </p:cNvSpPr>
          <p:nvPr>
            <p:ph type="dt" sz="half" idx="10"/>
          </p:nvPr>
        </p:nvSpPr>
        <p:spPr/>
        <p:txBody>
          <a:bodyPr/>
          <a:lstStyle/>
          <a:p>
            <a:fld id="{1775B394-D9F9-4F0C-B15D-605F45CB9E9F}" type="datetime1">
              <a:rPr lang="en-US" smtClean="0"/>
              <a:pPr/>
              <a:t>1/20/2022</a:t>
            </a:fld>
            <a:endParaRPr lang="en-US" dirty="0"/>
          </a:p>
        </p:txBody>
      </p:sp>
      <p:sp>
        <p:nvSpPr>
          <p:cNvPr id="7" name="Footer Placeholder 6">
            <a:extLst>
              <a:ext uri="{FF2B5EF4-FFF2-40B4-BE49-F238E27FC236}">
                <a16:creationId xmlns:a16="http://schemas.microsoft.com/office/drawing/2014/main" xmlns=""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xmlns="" id="{D01080F2-251A-4B88-9A62-16F46D724F83}"/>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8118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xmlns="" id="{94E9223F-721F-47BF-9FD5-0F8D12FF0DE1}"/>
              </a:ext>
            </a:extLst>
          </p:cNvPr>
          <p:cNvSpPr>
            <a:spLocks noGrp="1"/>
          </p:cNvSpPr>
          <p:nvPr>
            <p:ph type="dt" sz="half" idx="10"/>
          </p:nvPr>
        </p:nvSpPr>
        <p:spPr/>
        <p:txBody>
          <a:bodyPr/>
          <a:lstStyle/>
          <a:p>
            <a:fld id="{39667345-2558-425A-8533-9BFDBCE15005}" type="datetime1">
              <a:rPr lang="en-US" smtClean="0"/>
              <a:pPr/>
              <a:t>1/20/2022</a:t>
            </a:fld>
            <a:endParaRPr lang="en-US" dirty="0"/>
          </a:p>
        </p:txBody>
      </p:sp>
      <p:sp>
        <p:nvSpPr>
          <p:cNvPr id="3" name="Footer Placeholder 2">
            <a:extLst>
              <a:ext uri="{FF2B5EF4-FFF2-40B4-BE49-F238E27FC236}">
                <a16:creationId xmlns:a16="http://schemas.microsoft.com/office/drawing/2014/main" xmlns=""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BE06F857-D2E1-44DD-ABDD-EBB739645B67}"/>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200142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pPr/>
              <a:t>1/20/2022</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19332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pPr/>
              <a:t>1/20/2022</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52326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pPr/>
              <a:t>1/20/2022</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pPr/>
              <a:t>‹#›</a:t>
            </a:fld>
            <a:endParaRPr lang="en-US" dirty="0"/>
          </a:p>
        </p:txBody>
      </p:sp>
      <p:cxnSp>
        <p:nvCxnSpPr>
          <p:cNvPr id="10" name="Straight Connector 9">
            <a:extLst>
              <a:ext uri="{FF2B5EF4-FFF2-40B4-BE49-F238E27FC236}">
                <a16:creationId xmlns:a16="http://schemas.microsoft.com/office/drawing/2014/main" xmlns=""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3498223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47" r:id="rId3"/>
    <p:sldLayoutId id="2147483743" r:id="rId4"/>
    <p:sldLayoutId id="2147483738"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xmlns="" id="{A9286AD2-18A9-4868-A4E3-7A2097A208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78FD68DA-43BA-4508-8DE2-BA9BB7B2FA5B}"/>
              </a:ext>
            </a:extLst>
          </p:cNvPr>
          <p:cNvSpPr>
            <a:spLocks noGrp="1"/>
          </p:cNvSpPr>
          <p:nvPr>
            <p:ph type="ctrTitle"/>
          </p:nvPr>
        </p:nvSpPr>
        <p:spPr>
          <a:xfrm>
            <a:off x="5289754" y="639097"/>
            <a:ext cx="6253317" cy="3686015"/>
          </a:xfrm>
        </p:spPr>
        <p:txBody>
          <a:bodyPr>
            <a:normAutofit/>
          </a:bodyPr>
          <a:lstStyle/>
          <a:p>
            <a:r>
              <a:rPr lang="en-US" b="0" i="0" dirty="0" err="1">
                <a:solidFill>
                  <a:srgbClr val="333333"/>
                </a:solidFill>
                <a:effectLst/>
                <a:latin typeface="Arial" panose="020B0604020202020204" pitchFamily="34" charset="0"/>
                <a:cs typeface="Arial" panose="020B0604020202020204" pitchFamily="34" charset="0"/>
              </a:rPr>
              <a:t>Lecția</a:t>
            </a:r>
            <a:r>
              <a:rPr lang="en-US" b="0" i="0" dirty="0">
                <a:solidFill>
                  <a:srgbClr val="333333"/>
                </a:solidFill>
                <a:effectLst/>
                <a:latin typeface="Arial" panose="020B0604020202020204" pitchFamily="34" charset="0"/>
                <a:cs typeface="Arial" panose="020B0604020202020204" pitchFamily="34" charset="0"/>
              </a:rPr>
              <a:t> 1</a:t>
            </a:r>
            <a:endParaRPr lang="en-US" sz="80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xmlns="" id="{A8E9CFF2-3777-4FF4-A759-8491175B0B7C}"/>
              </a:ext>
            </a:extLst>
          </p:cNvPr>
          <p:cNvSpPr>
            <a:spLocks noGrp="1"/>
          </p:cNvSpPr>
          <p:nvPr>
            <p:ph type="subTitle" idx="1"/>
          </p:nvPr>
        </p:nvSpPr>
        <p:spPr>
          <a:xfrm>
            <a:off x="5289754" y="4751869"/>
            <a:ext cx="6269347" cy="1021498"/>
          </a:xfrm>
        </p:spPr>
        <p:txBody>
          <a:bodyPr>
            <a:normAutofit/>
          </a:bodyPr>
          <a:lstStyle/>
          <a:p>
            <a:r>
              <a:rPr lang="en-US" sz="2400" dirty="0" err="1" smtClean="0">
                <a:solidFill>
                  <a:srgbClr val="333333"/>
                </a:solidFill>
                <a:latin typeface="Arial" panose="020B0604020202020204" pitchFamily="34" charset="0"/>
                <a:cs typeface="Arial" panose="020B0604020202020204" pitchFamily="34" charset="0"/>
              </a:rPr>
              <a:t>gimnaziu</a:t>
            </a:r>
            <a:endParaRPr lang="en-US" sz="2400" dirty="0">
              <a:solidFill>
                <a:schemeClr val="tx1">
                  <a:lumMod val="85000"/>
                  <a:lumOff val="15000"/>
                </a:schemeClr>
              </a:solidFill>
              <a:latin typeface="Arial" panose="020B0604020202020204" pitchFamily="34" charset="0"/>
              <a:cs typeface="Arial" panose="020B0604020202020204" pitchFamily="34" charset="0"/>
            </a:endParaRPr>
          </a:p>
        </p:txBody>
      </p:sp>
      <p:cxnSp>
        <p:nvCxnSpPr>
          <p:cNvPr id="24" name="Straight Connector 23">
            <a:extLst>
              <a:ext uri="{FF2B5EF4-FFF2-40B4-BE49-F238E27FC236}">
                <a16:creationId xmlns:a16="http://schemas.microsoft.com/office/drawing/2014/main" xmlns="" id="{E7A7CD63-7EC3-44F3-95D0-595C4019FF2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xmlns="" id="{DE5C81AC-72FD-4560-9054-40C7B574B721}"/>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13238" y="430823"/>
            <a:ext cx="4510453" cy="6031524"/>
          </a:xfrm>
          <a:prstGeom prst="rect">
            <a:avLst/>
          </a:prstGeom>
        </p:spPr>
      </p:pic>
    </p:spTree>
    <p:extLst>
      <p:ext uri="{BB962C8B-B14F-4D97-AF65-F5344CB8AC3E}">
        <p14:creationId xmlns:p14="http://schemas.microsoft.com/office/powerpoint/2010/main" xmlns="" val="4043737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1 – tabla de </a:t>
            </a:r>
            <a:r>
              <a:rPr lang="es-ES" b="0" i="0" dirty="0" err="1">
                <a:solidFill>
                  <a:schemeClr val="bg1"/>
                </a:solidFill>
                <a:effectLst/>
                <a:latin typeface="Arial" panose="020B0604020202020204" pitchFamily="34" charset="0"/>
                <a:cs typeface="Arial" panose="020B0604020202020204" pitchFamily="34" charset="0"/>
              </a:rPr>
              <a:t>șah</a:t>
            </a:r>
            <a:endParaRPr lang="en-US" dirty="0">
              <a:solidFill>
                <a:schemeClr val="bg1"/>
              </a:solidFill>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xmlns="" id="{C4B64038-6853-46F9-82B6-3C781D9E71EC}"/>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3935983" y="331120"/>
            <a:ext cx="4320000" cy="4320000"/>
          </a:xfrm>
          <a:prstGeom prst="rect">
            <a:avLst/>
          </a:prstGeom>
        </p:spPr>
      </p:pic>
    </p:spTree>
    <p:extLst>
      <p:ext uri="{BB962C8B-B14F-4D97-AF65-F5344CB8AC3E}">
        <p14:creationId xmlns:p14="http://schemas.microsoft.com/office/powerpoint/2010/main" xmlns="" val="700227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lgn="ctr"/>
            <a:r>
              <a:rPr lang="en-US" sz="2400" b="0" i="0" dirty="0">
                <a:solidFill>
                  <a:schemeClr val="bg1"/>
                </a:solidFill>
                <a:effectLst/>
                <a:latin typeface="Arial" panose="020B0604020202020204" pitchFamily="34" charset="0"/>
                <a:cs typeface="Arial" panose="020B0604020202020204" pitchFamily="34" charset="0"/>
              </a:rPr>
              <a:t>VĂ MULȚUMESC PENTRU INTERES</a:t>
            </a:r>
            <a:br>
              <a:rPr lang="en-US" sz="2400" b="0" i="0" dirty="0">
                <a:solidFill>
                  <a:schemeClr val="bg1"/>
                </a:solidFill>
                <a:effectLst/>
                <a:latin typeface="Arial" panose="020B0604020202020204" pitchFamily="34" charset="0"/>
                <a:cs typeface="Arial" panose="020B0604020202020204" pitchFamily="34" charset="0"/>
              </a:rPr>
            </a:b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1 – tabla de </a:t>
            </a:r>
            <a:r>
              <a:rPr lang="es-ES" b="0" i="0" dirty="0" err="1">
                <a:solidFill>
                  <a:schemeClr val="bg1"/>
                </a:solidFill>
                <a:effectLst/>
                <a:latin typeface="Arial" panose="020B0604020202020204" pitchFamily="34" charset="0"/>
                <a:cs typeface="Arial" panose="020B0604020202020204" pitchFamily="34" charset="0"/>
              </a:rPr>
              <a:t>șah</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76161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r>
              <a:rPr lang="en-US" sz="2400" b="0" i="0" dirty="0" err="1">
                <a:solidFill>
                  <a:schemeClr val="bg1"/>
                </a:solidFill>
                <a:effectLst/>
                <a:latin typeface="Arial" panose="020B0604020202020204" pitchFamily="34" charset="0"/>
                <a:cs typeface="Arial" panose="020B0604020202020204" pitchFamily="34" charset="0"/>
              </a:rPr>
              <a:t>Jocul</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joacă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între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jucători</a:t>
            </a:r>
            <a:r>
              <a:rPr lang="en-US" sz="2400" b="0" i="0" dirty="0">
                <a:solidFill>
                  <a:schemeClr val="bg1"/>
                </a:solidFill>
                <a:effectLst/>
                <a:latin typeface="Arial" panose="020B0604020202020204" pitchFamily="34" charset="0"/>
                <a:cs typeface="Arial" panose="020B0604020202020204" pitchFamily="34" charset="0"/>
              </a:rPr>
              <a:t> sub </a:t>
            </a:r>
            <a:r>
              <a:rPr lang="en-US" sz="2400" b="0" i="0" dirty="0" err="1">
                <a:solidFill>
                  <a:schemeClr val="bg1"/>
                </a:solidFill>
                <a:effectLst/>
                <a:latin typeface="Arial" panose="020B0604020202020204" pitchFamily="34" charset="0"/>
                <a:cs typeface="Arial" panose="020B0604020202020204" pitchFamily="34" charset="0"/>
              </a:rPr>
              <a:t>semnul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deplinei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egalități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Înainte</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începerea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partidei</a:t>
            </a:r>
            <a:r>
              <a:rPr lang="en-US" sz="2400" b="0" i="0" dirty="0">
                <a:solidFill>
                  <a:schemeClr val="bg1"/>
                </a:solidFill>
                <a:effectLst/>
                <a:latin typeface="Arial" panose="020B0604020202020204" pitchFamily="34" charset="0"/>
                <a:cs typeface="Arial" panose="020B0604020202020204" pitchFamily="34" charset="0"/>
              </a:rPr>
              <a:t>, ca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după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terminarea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mâna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semn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adversitatea</a:t>
            </a:r>
            <a:r>
              <a:rPr lang="en-US" sz="2400" b="0" i="0" dirty="0">
                <a:solidFill>
                  <a:schemeClr val="bg1"/>
                </a:solidFill>
                <a:effectLst/>
                <a:latin typeface="Arial" panose="020B0604020202020204" pitchFamily="34" charset="0"/>
                <a:cs typeface="Arial" panose="020B0604020202020204" pitchFamily="34" charset="0"/>
              </a:rPr>
              <a:t> s-a </a:t>
            </a:r>
            <a:r>
              <a:rPr lang="en-US" sz="2400" b="0" i="0" dirty="0" err="1">
                <a:solidFill>
                  <a:schemeClr val="bg1"/>
                </a:solidFill>
                <a:effectLst/>
                <a:latin typeface="Arial" panose="020B0604020202020204" pitchFamily="34" charset="0"/>
                <a:cs typeface="Arial" panose="020B0604020202020204" pitchFamily="34" charset="0"/>
              </a:rPr>
              <a:t>încheiat</a:t>
            </a:r>
            <a:r>
              <a:rPr lang="en-US" sz="2400" b="0" i="0" dirty="0">
                <a:solidFill>
                  <a:schemeClr val="bg1"/>
                </a:solidFill>
                <a:effectLst/>
                <a:latin typeface="Arial" panose="020B0604020202020204" pitchFamily="34" charset="0"/>
                <a:cs typeface="Arial" panose="020B0604020202020204" pitchFamily="34" charset="0"/>
              </a:rPr>
              <a:t> – </a:t>
            </a:r>
            <a:r>
              <a:rPr lang="en-US" sz="2400" b="0" i="0" dirty="0" err="1">
                <a:solidFill>
                  <a:schemeClr val="bg1"/>
                </a:solidFill>
                <a:effectLst/>
                <a:latin typeface="Arial" panose="020B0604020202020204" pitchFamily="34" charset="0"/>
                <a:cs typeface="Arial" panose="020B0604020202020204" pitchFamily="34" charset="0"/>
              </a:rPr>
              <a:t>lucru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evitat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contextul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pandemiei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actuale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jucătorii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folosesc</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mănusi</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protecție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recomandă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dezinfecția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mâinilor</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tablei</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pieselor</a:t>
            </a:r>
            <a:r>
              <a:rPr lang="en-US" sz="2400" b="0" i="0" dirty="0">
                <a:solidFill>
                  <a:schemeClr val="bg1"/>
                </a:solidFill>
                <a:effectLst/>
                <a:latin typeface="Arial" panose="020B0604020202020204" pitchFamily="34" charset="0"/>
                <a:cs typeface="Arial" panose="020B0604020202020204" pitchFamily="34" charset="0"/>
              </a:rPr>
              <a:t> cu o </a:t>
            </a:r>
            <a:r>
              <a:rPr lang="en-US" sz="2400" b="0" i="0" dirty="0" err="1">
                <a:solidFill>
                  <a:schemeClr val="bg1"/>
                </a:solidFill>
                <a:effectLst/>
                <a:latin typeface="Arial" panose="020B0604020202020204" pitchFamily="34" charset="0"/>
                <a:cs typeface="Arial" panose="020B0604020202020204" pitchFamily="34" charset="0"/>
              </a:rPr>
              <a:t>soluție</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bază</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alcool</a:t>
            </a:r>
            <a:r>
              <a:rPr lang="en-US" sz="2400" b="0" i="0" dirty="0">
                <a:solidFill>
                  <a:schemeClr val="bg1"/>
                </a:solidFill>
                <a:effectLst/>
                <a:latin typeface="Arial" panose="020B0604020202020204" pitchFamily="34" charset="0"/>
                <a:cs typeface="Arial" panose="020B0604020202020204" pitchFamily="34" charset="0"/>
              </a:rPr>
              <a:t>).</a:t>
            </a: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1 – tabla de </a:t>
            </a:r>
            <a:r>
              <a:rPr lang="es-ES" b="0" i="0" dirty="0" err="1">
                <a:solidFill>
                  <a:schemeClr val="bg1"/>
                </a:solidFill>
                <a:effectLst/>
                <a:latin typeface="Arial" panose="020B0604020202020204" pitchFamily="34" charset="0"/>
                <a:cs typeface="Arial" panose="020B0604020202020204" pitchFamily="34" charset="0"/>
              </a:rPr>
              <a:t>șah</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91714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r>
              <a:rPr lang="en-US" sz="2400" b="0" i="0" dirty="0" err="1">
                <a:solidFill>
                  <a:schemeClr val="bg1"/>
                </a:solidFill>
                <a:effectLst/>
                <a:latin typeface="Arial" panose="020B0604020202020204" pitchFamily="34" charset="0"/>
                <a:cs typeface="Arial" panose="020B0604020202020204" pitchFamily="34" charset="0"/>
              </a:rPr>
              <a:t>Tabla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pătrată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compusă</a:t>
            </a:r>
            <a:r>
              <a:rPr lang="en-US" sz="2400" b="0" i="0" dirty="0">
                <a:solidFill>
                  <a:schemeClr val="bg1"/>
                </a:solidFill>
                <a:effectLst/>
                <a:latin typeface="Arial" panose="020B0604020202020204" pitchFamily="34" charset="0"/>
                <a:cs typeface="Arial" panose="020B0604020202020204" pitchFamily="34" charset="0"/>
              </a:rPr>
              <a:t> din 64 de </a:t>
            </a:r>
            <a:r>
              <a:rPr lang="en-US" sz="2400" b="0" i="0" dirty="0" err="1">
                <a:solidFill>
                  <a:schemeClr val="bg1"/>
                </a:solidFill>
                <a:effectLst/>
                <a:latin typeface="Arial" panose="020B0604020202020204" pitchFamily="34" charset="0"/>
                <a:cs typeface="Arial" panose="020B0604020202020204" pitchFamily="34" charset="0"/>
              </a:rPr>
              <a:t>câmpuri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pătrățele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egale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colorate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diferit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prin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alternarea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culorilor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deschise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câmpuri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albe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închise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câmpuri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negre</a:t>
            </a:r>
            <a:r>
              <a:rPr lang="en-US" sz="2400" b="0" i="0" dirty="0">
                <a:solidFill>
                  <a:schemeClr val="bg1"/>
                </a:solidFill>
                <a:effectLst/>
                <a:latin typeface="Arial" panose="020B0604020202020204" pitchFamily="34" charset="0"/>
                <a:cs typeface="Arial" panose="020B0604020202020204" pitchFamily="34" charset="0"/>
              </a:rPr>
              <a:t>) pe care se </a:t>
            </a:r>
            <a:r>
              <a:rPr lang="en-US" sz="2400" b="0" i="0" dirty="0" err="1">
                <a:solidFill>
                  <a:schemeClr val="bg1"/>
                </a:solidFill>
                <a:effectLst/>
                <a:latin typeface="Arial" panose="020B0604020202020204" pitchFamily="34" charset="0"/>
                <a:cs typeface="Arial" panose="020B0604020202020204" pitchFamily="34" charset="0"/>
              </a:rPr>
              <a:t>joacă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partida</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Tabla</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așezată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între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așa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fel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încât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pătratul</a:t>
            </a:r>
            <a:r>
              <a:rPr lang="en-US" sz="2400" b="0" i="0" dirty="0">
                <a:solidFill>
                  <a:schemeClr val="bg1"/>
                </a:solidFill>
                <a:effectLst/>
                <a:latin typeface="Arial" panose="020B0604020202020204" pitchFamily="34" charset="0"/>
                <a:cs typeface="Arial" panose="020B0604020202020204" pitchFamily="34" charset="0"/>
              </a:rPr>
              <a:t> din </a:t>
            </a:r>
            <a:r>
              <a:rPr lang="en-US" sz="2400" b="0" i="0" dirty="0" err="1">
                <a:solidFill>
                  <a:schemeClr val="bg1"/>
                </a:solidFill>
                <a:effectLst/>
                <a:latin typeface="Arial" panose="020B0604020202020204" pitchFamily="34" charset="0"/>
                <a:cs typeface="Arial" panose="020B0604020202020204" pitchFamily="34" charset="0"/>
              </a:rPr>
              <a:t>colțul</a:t>
            </a:r>
            <a:r>
              <a:rPr lang="en-US" sz="2400" b="0" i="0" dirty="0">
                <a:solidFill>
                  <a:schemeClr val="bg1"/>
                </a:solidFill>
                <a:effectLst/>
                <a:latin typeface="Arial" panose="020B0604020202020204" pitchFamily="34" charset="0"/>
                <a:cs typeface="Arial" panose="020B0604020202020204" pitchFamily="34" charset="0"/>
              </a:rPr>
              <a:t> din </a:t>
            </a:r>
            <a:r>
              <a:rPr lang="en-US" sz="2400" b="0" i="0" dirty="0" err="1">
                <a:solidFill>
                  <a:schemeClr val="bg1"/>
                </a:solidFill>
                <a:effectLst/>
                <a:latin typeface="Arial" panose="020B0604020202020204" pitchFamily="34" charset="0"/>
                <a:cs typeface="Arial" panose="020B0604020202020204" pitchFamily="34" charset="0"/>
              </a:rPr>
              <a:t>dreapta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fie alb.</a:t>
            </a: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1 – tabla de </a:t>
            </a:r>
            <a:r>
              <a:rPr lang="es-ES" b="0" i="0" dirty="0" err="1">
                <a:solidFill>
                  <a:schemeClr val="bg1"/>
                </a:solidFill>
                <a:effectLst/>
                <a:latin typeface="Arial" panose="020B0604020202020204" pitchFamily="34" charset="0"/>
                <a:cs typeface="Arial" panose="020B0604020202020204" pitchFamily="34" charset="0"/>
              </a:rPr>
              <a:t>șah</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71202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r>
              <a:rPr lang="en-US" sz="2400" b="0" i="0" dirty="0" err="1">
                <a:solidFill>
                  <a:schemeClr val="bg1"/>
                </a:solidFill>
                <a:effectLst/>
                <a:latin typeface="Arial" panose="020B0604020202020204" pitchFamily="34" charset="0"/>
                <a:cs typeface="Arial" panose="020B0604020202020204" pitchFamily="34" charset="0"/>
              </a:rPr>
              <a:t>Tabla</a:t>
            </a:r>
            <a:r>
              <a:rPr lang="en-US" sz="2400" b="0" i="0" dirty="0">
                <a:solidFill>
                  <a:schemeClr val="bg1"/>
                </a:solidFill>
                <a:effectLst/>
                <a:latin typeface="Arial" panose="020B0604020202020204" pitchFamily="34" charset="0"/>
                <a:cs typeface="Arial" panose="020B0604020202020204" pitchFamily="34" charset="0"/>
              </a:rPr>
              <a:t> din </a:t>
            </a:r>
            <a:r>
              <a:rPr lang="en-US" sz="2400" b="0" i="0" dirty="0" err="1">
                <a:solidFill>
                  <a:schemeClr val="bg1"/>
                </a:solidFill>
                <a:effectLst/>
                <a:latin typeface="Arial" panose="020B0604020202020204" pitchFamily="34" charset="0"/>
                <a:cs typeface="Arial" panose="020B0604020202020204" pitchFamily="34" charset="0"/>
              </a:rPr>
              <a:t>concursurile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oficiale</a:t>
            </a:r>
            <a:r>
              <a:rPr lang="en-US" sz="2400" b="0" i="0" dirty="0">
                <a:solidFill>
                  <a:schemeClr val="bg1"/>
                </a:solidFill>
                <a:effectLst/>
                <a:latin typeface="Arial" panose="020B0604020202020204" pitchFamily="34" charset="0"/>
                <a:cs typeface="Arial" panose="020B0604020202020204" pitchFamily="34" charset="0"/>
              </a:rPr>
              <a:t> are </a:t>
            </a:r>
            <a:r>
              <a:rPr lang="en-US" sz="2400" b="0" i="0" dirty="0" err="1">
                <a:solidFill>
                  <a:schemeClr val="bg1"/>
                </a:solidFill>
                <a:effectLst/>
                <a:latin typeface="Arial" panose="020B0604020202020204" pitchFamily="34" charset="0"/>
                <a:cs typeface="Arial" panose="020B0604020202020204" pitchFamily="34" charset="0"/>
              </a:rPr>
              <a:t>latura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aproximativ</a:t>
            </a:r>
            <a:r>
              <a:rPr lang="en-US" sz="2400" b="0" i="0" dirty="0">
                <a:solidFill>
                  <a:schemeClr val="bg1"/>
                </a:solidFill>
                <a:effectLst/>
                <a:latin typeface="Arial" panose="020B0604020202020204" pitchFamily="34" charset="0"/>
                <a:cs typeface="Arial" panose="020B0604020202020204" pitchFamily="34" charset="0"/>
              </a:rPr>
              <a:t> de 48cm, </a:t>
            </a:r>
            <a:r>
              <a:rPr lang="en-US" sz="2400" b="0" i="0" dirty="0" err="1">
                <a:solidFill>
                  <a:schemeClr val="bg1"/>
                </a:solidFill>
                <a:effectLst/>
                <a:latin typeface="Arial" panose="020B0604020202020204" pitchFamily="34" charset="0"/>
                <a:cs typeface="Arial" panose="020B0604020202020204" pitchFamily="34" charset="0"/>
              </a:rPr>
              <a:t>iar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piesele</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mărime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proporțională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Culorile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alb</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negru</a:t>
            </a:r>
            <a:r>
              <a:rPr lang="en-US" sz="2400" b="0" i="0" dirty="0">
                <a:solidFill>
                  <a:schemeClr val="bg1"/>
                </a:solidFill>
                <a:effectLst/>
                <a:latin typeface="Arial" panose="020B0604020202020204" pitchFamily="34" charset="0"/>
                <a:cs typeface="Arial" panose="020B0604020202020204" pitchFamily="34" charset="0"/>
              </a:rPr>
              <a:t> sunt </a:t>
            </a:r>
            <a:r>
              <a:rPr lang="en-US" sz="2400" b="0" i="0" dirty="0" err="1">
                <a:solidFill>
                  <a:schemeClr val="bg1"/>
                </a:solidFill>
                <a:effectLst/>
                <a:latin typeface="Arial" panose="020B0604020202020204" pitchFamily="34" charset="0"/>
                <a:cs typeface="Arial" panose="020B0604020202020204" pitchFamily="34" charset="0"/>
              </a:rPr>
              <a:t>convenționale</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vorbește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mereu</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jocul</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albele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jocul</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negrele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sau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despre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câmpul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alb</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câmpul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negru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acestea</a:t>
            </a:r>
            <a:r>
              <a:rPr lang="en-US" sz="2400" b="0" i="0" dirty="0">
                <a:solidFill>
                  <a:schemeClr val="bg1"/>
                </a:solidFill>
                <a:effectLst/>
                <a:latin typeface="Arial" panose="020B0604020202020204" pitchFamily="34" charset="0"/>
                <a:cs typeface="Arial" panose="020B0604020202020204" pitchFamily="34" charset="0"/>
              </a:rPr>
              <a:t> pot </a:t>
            </a:r>
            <a:r>
              <a:rPr lang="en-US" sz="2400" b="0" i="0" dirty="0" err="1">
                <a:solidFill>
                  <a:schemeClr val="bg1"/>
                </a:solidFill>
                <a:effectLst/>
                <a:latin typeface="Arial" panose="020B0604020202020204" pitchFamily="34" charset="0"/>
                <a:cs typeface="Arial" panose="020B0604020202020204" pitchFamily="34" charset="0"/>
              </a:rPr>
              <a:t>avea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culori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într</a:t>
            </a:r>
            <a:r>
              <a:rPr lang="en-US" sz="2400" b="0" i="0" dirty="0">
                <a:solidFill>
                  <a:schemeClr val="bg1"/>
                </a:solidFill>
                <a:effectLst/>
                <a:latin typeface="Arial" panose="020B0604020202020204" pitchFamily="34" charset="0"/>
                <a:cs typeface="Arial" panose="020B0604020202020204" pitchFamily="34" charset="0"/>
              </a:rPr>
              <a:t>-un contrast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plăcut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tabla</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pătrățele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albe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maro</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pisele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alb</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gălbui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maro</a:t>
            </a:r>
            <a:r>
              <a:rPr lang="en-US" sz="2400" b="0" i="0" dirty="0">
                <a:solidFill>
                  <a:schemeClr val="bg1"/>
                </a:solidFill>
                <a:effectLst/>
                <a:latin typeface="Arial" panose="020B0604020202020204" pitchFamily="34" charset="0"/>
                <a:cs typeface="Arial" panose="020B0604020202020204" pitchFamily="34" charset="0"/>
              </a:rPr>
              <a:t>, etc. </a:t>
            </a:r>
            <a:r>
              <a:rPr lang="en-US" sz="2400" b="0" i="0" dirty="0" err="1">
                <a:solidFill>
                  <a:schemeClr val="bg1"/>
                </a:solidFill>
                <a:effectLst/>
                <a:latin typeface="Arial" panose="020B0604020202020204" pitchFamily="34" charset="0"/>
                <a:cs typeface="Arial" panose="020B0604020202020204" pitchFamily="34" charset="0"/>
              </a:rPr>
              <a:t>Pentru</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ușura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determinarea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câmpurilor</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marginea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tablei</a:t>
            </a:r>
            <a:r>
              <a:rPr lang="en-US" sz="2400" b="0" i="0" dirty="0">
                <a:solidFill>
                  <a:schemeClr val="bg1"/>
                </a:solidFill>
                <a:effectLst/>
                <a:latin typeface="Arial" panose="020B0604020202020204" pitchFamily="34" charset="0"/>
                <a:cs typeface="Arial" panose="020B0604020202020204" pitchFamily="34" charset="0"/>
              </a:rPr>
              <a:t> sunt notate </a:t>
            </a:r>
            <a:r>
              <a:rPr lang="en-US" sz="2400" b="0" i="0" dirty="0" err="1">
                <a:solidFill>
                  <a:schemeClr val="bg1"/>
                </a:solidFill>
                <a:effectLst/>
                <a:latin typeface="Arial" panose="020B0604020202020204" pitchFamily="34" charset="0"/>
                <a:cs typeface="Arial" panose="020B0604020202020204" pitchFamily="34" charset="0"/>
              </a:rPr>
              <a:t>câmpurile</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orizontale</a:t>
            </a:r>
            <a:r>
              <a:rPr lang="en-US" sz="2400" b="0" i="0" dirty="0">
                <a:solidFill>
                  <a:schemeClr val="bg1"/>
                </a:solidFill>
                <a:effectLst/>
                <a:latin typeface="Arial" panose="020B0604020202020204" pitchFamily="34" charset="0"/>
                <a:cs typeface="Arial" panose="020B0604020202020204" pitchFamily="34" charset="0"/>
              </a:rPr>
              <a:t> de la 1 la 8, </a:t>
            </a:r>
            <a:r>
              <a:rPr lang="en-US" sz="2400" b="0" i="0" dirty="0" err="1">
                <a:solidFill>
                  <a:schemeClr val="bg1"/>
                </a:solidFill>
                <a:effectLst/>
                <a:latin typeface="Arial" panose="020B0604020202020204" pitchFamily="34" charset="0"/>
                <a:cs typeface="Arial" panose="020B0604020202020204" pitchFamily="34" charset="0"/>
              </a:rPr>
              <a:t>iar</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verticale</a:t>
            </a:r>
            <a:r>
              <a:rPr lang="en-US" sz="2400" b="0" i="0" dirty="0">
                <a:solidFill>
                  <a:schemeClr val="bg1"/>
                </a:solidFill>
                <a:effectLst/>
                <a:latin typeface="Arial" panose="020B0604020202020204" pitchFamily="34" charset="0"/>
                <a:cs typeface="Arial" panose="020B0604020202020204" pitchFamily="34" charset="0"/>
              </a:rPr>
              <a:t> de la a la h. </a:t>
            </a:r>
            <a:r>
              <a:rPr lang="en-US" sz="2400" b="0" i="0" dirty="0" err="1">
                <a:solidFill>
                  <a:schemeClr val="bg1"/>
                </a:solidFill>
                <a:effectLst/>
                <a:latin typeface="Arial" panose="020B0604020202020204" pitchFamily="34" charset="0"/>
                <a:cs typeface="Arial" panose="020B0604020202020204" pitchFamily="34" charset="0"/>
              </a:rPr>
              <a:t>Ambele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direcții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încep</a:t>
            </a:r>
            <a:r>
              <a:rPr lang="en-US" sz="2400" b="0" i="0" dirty="0">
                <a:solidFill>
                  <a:schemeClr val="bg1"/>
                </a:solidFill>
                <a:effectLst/>
                <a:latin typeface="Arial" panose="020B0604020202020204" pitchFamily="34" charset="0"/>
                <a:cs typeface="Arial" panose="020B0604020202020204" pitchFamily="34" charset="0"/>
              </a:rPr>
              <a:t> din </a:t>
            </a:r>
            <a:r>
              <a:rPr lang="en-US" sz="2400" b="0" i="0" dirty="0" err="1">
                <a:solidFill>
                  <a:schemeClr val="bg1"/>
                </a:solidFill>
                <a:effectLst/>
                <a:latin typeface="Arial" panose="020B0604020202020204" pitchFamily="34" charset="0"/>
                <a:cs typeface="Arial" panose="020B0604020202020204" pitchFamily="34" charset="0"/>
              </a:rPr>
              <a:t>colțul</a:t>
            </a:r>
            <a:r>
              <a:rPr lang="en-US" sz="2400" b="0" i="0" dirty="0">
                <a:solidFill>
                  <a:schemeClr val="bg1"/>
                </a:solidFill>
                <a:effectLst/>
                <a:latin typeface="Arial" panose="020B0604020202020204" pitchFamily="34" charset="0"/>
                <a:cs typeface="Arial" panose="020B0604020202020204" pitchFamily="34" charset="0"/>
              </a:rPr>
              <a:t> din </a:t>
            </a:r>
            <a:r>
              <a:rPr lang="en-US" sz="2400" b="0" i="0" dirty="0" err="1">
                <a:solidFill>
                  <a:schemeClr val="bg1"/>
                </a:solidFill>
                <a:effectLst/>
                <a:latin typeface="Arial" panose="020B0604020202020204" pitchFamily="34" charset="0"/>
                <a:cs typeface="Arial" panose="020B0604020202020204" pitchFamily="34" charset="0"/>
              </a:rPr>
              <a:t>stânga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jos</a:t>
            </a:r>
            <a:r>
              <a:rPr lang="en-US" sz="2400" b="0" i="0" dirty="0">
                <a:solidFill>
                  <a:schemeClr val="bg1"/>
                </a:solidFill>
                <a:effectLst/>
                <a:latin typeface="Arial" panose="020B0604020202020204" pitchFamily="34" charset="0"/>
                <a:cs typeface="Arial" panose="020B0604020202020204" pitchFamily="34" charset="0"/>
              </a:rPr>
              <a:t>, din </a:t>
            </a:r>
            <a:r>
              <a:rPr lang="en-US" sz="2400" b="0" i="0" dirty="0" err="1">
                <a:solidFill>
                  <a:schemeClr val="bg1"/>
                </a:solidFill>
                <a:effectLst/>
                <a:latin typeface="Arial" panose="020B0604020202020204" pitchFamily="34" charset="0"/>
                <a:cs typeface="Arial" panose="020B0604020202020204" pitchFamily="34" charset="0"/>
              </a:rPr>
              <a:t>partea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unde</a:t>
            </a:r>
            <a:r>
              <a:rPr lang="en-US" sz="2400" b="0" i="0" dirty="0">
                <a:solidFill>
                  <a:schemeClr val="bg1"/>
                </a:solidFill>
                <a:effectLst/>
                <a:latin typeface="Arial" panose="020B0604020202020204" pitchFamily="34" charset="0"/>
                <a:cs typeface="Arial" panose="020B0604020202020204" pitchFamily="34" charset="0"/>
              </a:rPr>
              <a:t> sunt </a:t>
            </a:r>
            <a:r>
              <a:rPr lang="en-US" sz="2400" b="0" i="0" dirty="0" err="1">
                <a:solidFill>
                  <a:schemeClr val="bg1"/>
                </a:solidFill>
                <a:effectLst/>
                <a:latin typeface="Arial" panose="020B0604020202020204" pitchFamily="34" charset="0"/>
                <a:cs typeface="Arial" panose="020B0604020202020204" pitchFamily="34" charset="0"/>
              </a:rPr>
              <a:t>așezate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albele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Astfel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fiecare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rând</a:t>
            </a:r>
            <a:r>
              <a:rPr lang="en-US" sz="2400" b="0" i="0" dirty="0">
                <a:solidFill>
                  <a:schemeClr val="bg1"/>
                </a:solidFill>
                <a:effectLst/>
                <a:latin typeface="Arial" panose="020B0604020202020204" pitchFamily="34" charset="0"/>
                <a:cs typeface="Arial" panose="020B0604020202020204" pitchFamily="34" charset="0"/>
              </a:rPr>
              <a:t> are o </a:t>
            </a:r>
            <a:r>
              <a:rPr lang="en-US" sz="2400" b="0" i="0" dirty="0" err="1">
                <a:solidFill>
                  <a:schemeClr val="bg1"/>
                </a:solidFill>
                <a:effectLst/>
                <a:latin typeface="Arial" panose="020B0604020202020204" pitchFamily="34" charset="0"/>
                <a:cs typeface="Arial" panose="020B0604020202020204" pitchFamily="34" charset="0"/>
              </a:rPr>
              <a:t>denumire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precisă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Orizontalele</a:t>
            </a:r>
            <a:r>
              <a:rPr lang="en-US" sz="2400" b="0" i="0" dirty="0">
                <a:solidFill>
                  <a:schemeClr val="bg1"/>
                </a:solidFill>
                <a:effectLst/>
                <a:latin typeface="Arial" panose="020B0604020202020204" pitchFamily="34" charset="0"/>
                <a:cs typeface="Arial" panose="020B0604020202020204" pitchFamily="34" charset="0"/>
              </a:rPr>
              <a:t> de la 1 la 8 se </a:t>
            </a:r>
            <a:r>
              <a:rPr lang="en-US" sz="2400" b="0" i="0" dirty="0" err="1">
                <a:solidFill>
                  <a:schemeClr val="bg1"/>
                </a:solidFill>
                <a:effectLst/>
                <a:latin typeface="Arial" panose="020B0604020202020204" pitchFamily="34" charset="0"/>
                <a:cs typeface="Arial" panose="020B0604020202020204" pitchFamily="34" charset="0"/>
              </a:rPr>
              <a:t>numesc</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linii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linia</a:t>
            </a:r>
            <a:r>
              <a:rPr lang="en-US" sz="2400" b="0" i="0" dirty="0">
                <a:solidFill>
                  <a:schemeClr val="bg1"/>
                </a:solidFill>
                <a:effectLst/>
                <a:latin typeface="Arial" panose="020B0604020202020204" pitchFamily="34" charset="0"/>
                <a:cs typeface="Arial" panose="020B0604020202020204" pitchFamily="34" charset="0"/>
              </a:rPr>
              <a:t> 1, </a:t>
            </a:r>
            <a:r>
              <a:rPr lang="en-US" sz="2400" b="0" i="0" dirty="0" err="1">
                <a:solidFill>
                  <a:schemeClr val="bg1"/>
                </a:solidFill>
                <a:effectLst/>
                <a:latin typeface="Arial" panose="020B0604020202020204" pitchFamily="34" charset="0"/>
                <a:cs typeface="Arial" panose="020B0604020202020204" pitchFamily="34" charset="0"/>
              </a:rPr>
              <a:t>linia</a:t>
            </a:r>
            <a:r>
              <a:rPr lang="en-US" sz="2400" b="0" i="0" dirty="0">
                <a:solidFill>
                  <a:schemeClr val="bg1"/>
                </a:solidFill>
                <a:effectLst/>
                <a:latin typeface="Arial" panose="020B0604020202020204" pitchFamily="34" charset="0"/>
                <a:cs typeface="Arial" panose="020B0604020202020204" pitchFamily="34" charset="0"/>
              </a:rPr>
              <a:t> a 3-a, </a:t>
            </a:r>
            <a:r>
              <a:rPr lang="en-US" sz="2400" b="0" i="0" dirty="0" err="1">
                <a:solidFill>
                  <a:schemeClr val="bg1"/>
                </a:solidFill>
                <a:effectLst/>
                <a:latin typeface="Arial" panose="020B0604020202020204" pitchFamily="34" charset="0"/>
                <a:cs typeface="Arial" panose="020B0604020202020204" pitchFamily="34" charset="0"/>
              </a:rPr>
              <a:t>linia</a:t>
            </a:r>
            <a:r>
              <a:rPr lang="en-US" sz="2400" b="0" i="0" dirty="0">
                <a:solidFill>
                  <a:schemeClr val="bg1"/>
                </a:solidFill>
                <a:effectLst/>
                <a:latin typeface="Arial" panose="020B0604020202020204" pitchFamily="34" charset="0"/>
                <a:cs typeface="Arial" panose="020B0604020202020204" pitchFamily="34" charset="0"/>
              </a:rPr>
              <a:t> a 8-a). </a:t>
            </a:r>
            <a:r>
              <a:rPr lang="en-US" sz="2400" b="0" i="0" dirty="0" err="1">
                <a:solidFill>
                  <a:schemeClr val="bg1"/>
                </a:solidFill>
                <a:effectLst/>
                <a:latin typeface="Arial" panose="020B0604020202020204" pitchFamily="34" charset="0"/>
                <a:cs typeface="Arial" panose="020B0604020202020204" pitchFamily="34" charset="0"/>
              </a:rPr>
              <a:t>Verticalele</a:t>
            </a:r>
            <a:r>
              <a:rPr lang="en-US" sz="2400" b="0" i="0" dirty="0">
                <a:solidFill>
                  <a:schemeClr val="bg1"/>
                </a:solidFill>
                <a:effectLst/>
                <a:latin typeface="Arial" panose="020B0604020202020204" pitchFamily="34" charset="0"/>
                <a:cs typeface="Arial" panose="020B0604020202020204" pitchFamily="34" charset="0"/>
              </a:rPr>
              <a:t> notate de la a la h se </a:t>
            </a:r>
            <a:r>
              <a:rPr lang="en-US" sz="2400" b="0" i="0" dirty="0" err="1">
                <a:solidFill>
                  <a:schemeClr val="bg1"/>
                </a:solidFill>
                <a:effectLst/>
                <a:latin typeface="Arial" panose="020B0604020202020204" pitchFamily="34" charset="0"/>
                <a:cs typeface="Arial" panose="020B0604020202020204" pitchFamily="34" charset="0"/>
              </a:rPr>
              <a:t>numesc</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coloane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coloana</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coloana</a:t>
            </a:r>
            <a:r>
              <a:rPr lang="en-US" sz="2400" b="0" i="0" dirty="0">
                <a:solidFill>
                  <a:schemeClr val="bg1"/>
                </a:solidFill>
                <a:effectLst/>
                <a:latin typeface="Arial" panose="020B0604020202020204" pitchFamily="34" charset="0"/>
                <a:cs typeface="Arial" panose="020B0604020202020204" pitchFamily="34" charset="0"/>
              </a:rPr>
              <a:t> f, </a:t>
            </a:r>
            <a:r>
              <a:rPr lang="en-US" sz="2400" b="0" i="0" dirty="0" err="1">
                <a:solidFill>
                  <a:schemeClr val="bg1"/>
                </a:solidFill>
                <a:effectLst/>
                <a:latin typeface="Arial" panose="020B0604020202020204" pitchFamily="34" charset="0"/>
                <a:cs typeface="Arial" panose="020B0604020202020204" pitchFamily="34" charset="0"/>
              </a:rPr>
              <a:t>coloana</a:t>
            </a:r>
            <a:r>
              <a:rPr lang="en-US" sz="2400" b="0" i="0" dirty="0">
                <a:solidFill>
                  <a:schemeClr val="bg1"/>
                </a:solidFill>
                <a:effectLst/>
                <a:latin typeface="Arial" panose="020B0604020202020204" pitchFamily="34" charset="0"/>
                <a:cs typeface="Arial" panose="020B0604020202020204" pitchFamily="34" charset="0"/>
              </a:rPr>
              <a:t> h).</a:t>
            </a: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1 – tabla de </a:t>
            </a:r>
            <a:r>
              <a:rPr lang="es-ES" b="0" i="0" dirty="0" err="1">
                <a:solidFill>
                  <a:schemeClr val="bg1"/>
                </a:solidFill>
                <a:effectLst/>
                <a:latin typeface="Arial" panose="020B0604020202020204" pitchFamily="34" charset="0"/>
                <a:cs typeface="Arial" panose="020B0604020202020204" pitchFamily="34" charset="0"/>
              </a:rPr>
              <a:t>șah</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25020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r>
              <a:rPr lang="en-US" sz="2400" b="0" i="0" dirty="0" err="1">
                <a:solidFill>
                  <a:schemeClr val="bg1"/>
                </a:solidFill>
                <a:effectLst/>
                <a:latin typeface="Arial" panose="020B0604020202020204" pitchFamily="34" charset="0"/>
                <a:cs typeface="Arial" panose="020B0604020202020204" pitchFamily="34" charset="0"/>
              </a:rPr>
              <a:t>Notarea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fiecărui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câmp</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parte</a:t>
            </a:r>
            <a:r>
              <a:rPr lang="en-US" sz="2400" b="0" i="0" dirty="0">
                <a:solidFill>
                  <a:schemeClr val="bg1"/>
                </a:solidFill>
                <a:effectLst/>
                <a:latin typeface="Arial" panose="020B0604020202020204" pitchFamily="34" charset="0"/>
                <a:cs typeface="Arial" panose="020B0604020202020204" pitchFamily="34" charset="0"/>
              </a:rPr>
              <a:t> se face </a:t>
            </a:r>
            <a:r>
              <a:rPr lang="en-US" sz="2400" b="0" i="0" dirty="0" err="1">
                <a:solidFill>
                  <a:schemeClr val="bg1"/>
                </a:solidFill>
                <a:effectLst/>
                <a:latin typeface="Arial" panose="020B0604020202020204" pitchFamily="34" charset="0"/>
                <a:cs typeface="Arial" panose="020B0604020202020204" pitchFamily="34" charset="0"/>
              </a:rPr>
              <a:t>indicand</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întâi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coloana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întotdeauna</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literă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mică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apoi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linia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cifre</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tabla</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sunt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multe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direcții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diagonalele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rândul</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câmpuri</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aceeași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culoare</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ating</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între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prin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colțuri</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deosebesc</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diagonalele</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culoarea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albă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neagră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exemplu</a:t>
            </a:r>
            <a:r>
              <a:rPr lang="en-US" sz="2400" b="0" i="0" dirty="0">
                <a:solidFill>
                  <a:schemeClr val="bg1"/>
                </a:solidFill>
                <a:effectLst/>
                <a:latin typeface="Arial" panose="020B0604020202020204" pitchFamily="34" charset="0"/>
                <a:cs typeface="Arial" panose="020B0604020202020204" pitchFamily="34" charset="0"/>
              </a:rPr>
              <a:t>: „a1-h8”, </a:t>
            </a:r>
            <a:r>
              <a:rPr lang="en-US" sz="2400" b="0" i="0" dirty="0" err="1">
                <a:solidFill>
                  <a:schemeClr val="bg1"/>
                </a:solidFill>
                <a:effectLst/>
                <a:latin typeface="Arial" panose="020B0604020202020204" pitchFamily="34" charset="0"/>
                <a:cs typeface="Arial" panose="020B0604020202020204" pitchFamily="34" charset="0"/>
              </a:rPr>
              <a:t>diagonala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neagră</a:t>
            </a:r>
            <a:r>
              <a:rPr lang="en-US" sz="2400" b="0" i="0" dirty="0">
                <a:solidFill>
                  <a:schemeClr val="bg1"/>
                </a:solidFill>
                <a:effectLst/>
                <a:latin typeface="Arial" panose="020B0604020202020204" pitchFamily="34" charset="0"/>
                <a:cs typeface="Arial" panose="020B0604020202020204" pitchFamily="34" charset="0"/>
              </a:rPr>
              <a:t>; „a8-h1” </a:t>
            </a:r>
            <a:r>
              <a:rPr lang="en-US" sz="2400" b="0" i="0" dirty="0" err="1">
                <a:solidFill>
                  <a:schemeClr val="bg1"/>
                </a:solidFill>
                <a:effectLst/>
                <a:latin typeface="Arial" panose="020B0604020202020204" pitchFamily="34" charset="0"/>
                <a:cs typeface="Arial" panose="020B0604020202020204" pitchFamily="34" charset="0"/>
              </a:rPr>
              <a:t>diagonala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albă</a:t>
            </a:r>
            <a:r>
              <a:rPr lang="en-US" sz="2400" b="0" i="0" dirty="0">
                <a:solidFill>
                  <a:schemeClr val="bg1"/>
                </a:solidFill>
                <a:effectLst/>
                <a:latin typeface="Arial" panose="020B0604020202020204" pitchFamily="34" charset="0"/>
                <a:cs typeface="Arial" panose="020B0604020202020204" pitchFamily="34" charset="0"/>
              </a:rPr>
              <a:t> – se </a:t>
            </a:r>
            <a:r>
              <a:rPr lang="en-US" sz="2400" b="0" i="0" dirty="0" err="1">
                <a:solidFill>
                  <a:schemeClr val="bg1"/>
                </a:solidFill>
                <a:effectLst/>
                <a:latin typeface="Arial" panose="020B0604020202020204" pitchFamily="34" charset="0"/>
                <a:cs typeface="Arial" panose="020B0604020202020204" pitchFamily="34" charset="0"/>
              </a:rPr>
              <a:t>numesc</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diagonale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mari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Prin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câmpul</a:t>
            </a:r>
            <a:r>
              <a:rPr lang="en-US" sz="2400" b="0" i="0" dirty="0">
                <a:solidFill>
                  <a:schemeClr val="bg1"/>
                </a:solidFill>
                <a:effectLst/>
                <a:latin typeface="Arial" panose="020B0604020202020204" pitchFamily="34" charset="0"/>
                <a:cs typeface="Arial" panose="020B0604020202020204" pitchFamily="34" charset="0"/>
              </a:rPr>
              <a:t> „e3” </a:t>
            </a:r>
            <a:r>
              <a:rPr lang="en-US" sz="2400" b="0" i="0" dirty="0" err="1">
                <a:solidFill>
                  <a:schemeClr val="bg1"/>
                </a:solidFill>
                <a:effectLst/>
                <a:latin typeface="Arial" panose="020B0604020202020204" pitchFamily="34" charset="0"/>
                <a:cs typeface="Arial" panose="020B0604020202020204" pitchFamily="34" charset="0"/>
              </a:rPr>
              <a:t>trec</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două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diagonale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negre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diagonala</a:t>
            </a:r>
            <a:r>
              <a:rPr lang="en-US" sz="2400" b="0" i="0" dirty="0">
                <a:solidFill>
                  <a:schemeClr val="bg1"/>
                </a:solidFill>
                <a:effectLst/>
                <a:latin typeface="Arial" panose="020B0604020202020204" pitchFamily="34" charset="0"/>
                <a:cs typeface="Arial" panose="020B0604020202020204" pitchFamily="34" charset="0"/>
              </a:rPr>
              <a:t> „c1-h6”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„g1-a7”.</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rgbClr val="333333"/>
                </a:solidFill>
                <a:effectLst/>
                <a:latin typeface="Arial" panose="020B0604020202020204" pitchFamily="34" charset="0"/>
                <a:cs typeface="Arial" panose="020B0604020202020204" pitchFamily="34" charset="0"/>
              </a:rPr>
              <a:t>VEZI EXEMPLU ÎN URMĂTORUL SLIDE</a:t>
            </a: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1 – tabla de </a:t>
            </a:r>
            <a:r>
              <a:rPr lang="es-ES" b="0" i="0" dirty="0" err="1">
                <a:solidFill>
                  <a:schemeClr val="bg1"/>
                </a:solidFill>
                <a:effectLst/>
                <a:latin typeface="Arial" panose="020B0604020202020204" pitchFamily="34" charset="0"/>
                <a:cs typeface="Arial" panose="020B0604020202020204" pitchFamily="34" charset="0"/>
              </a:rPr>
              <a:t>șah</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80336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1 – tabla de </a:t>
            </a:r>
            <a:r>
              <a:rPr lang="es-ES" b="0" i="0" dirty="0" err="1">
                <a:solidFill>
                  <a:schemeClr val="bg1"/>
                </a:solidFill>
                <a:effectLst/>
                <a:latin typeface="Arial" panose="020B0604020202020204" pitchFamily="34" charset="0"/>
                <a:cs typeface="Arial" panose="020B0604020202020204" pitchFamily="34" charset="0"/>
              </a:rPr>
              <a:t>șah</a:t>
            </a:r>
            <a:endParaRPr lang="en-US" dirty="0">
              <a:solidFill>
                <a:schemeClr val="bg1"/>
              </a:solidFill>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xmlns="" id="{C4B64038-6853-46F9-82B6-3C781D9E71EC}"/>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935983" y="331120"/>
            <a:ext cx="4320000" cy="4320000"/>
          </a:xfrm>
          <a:prstGeom prst="rect">
            <a:avLst/>
          </a:prstGeom>
        </p:spPr>
      </p:pic>
    </p:spTree>
    <p:extLst>
      <p:ext uri="{BB962C8B-B14F-4D97-AF65-F5344CB8AC3E}">
        <p14:creationId xmlns:p14="http://schemas.microsoft.com/office/powerpoint/2010/main" xmlns="" val="1139714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împărțim</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tabla</a:t>
            </a:r>
            <a:r>
              <a:rPr lang="en-US" sz="2400" b="0" i="0" dirty="0">
                <a:solidFill>
                  <a:schemeClr val="bg1"/>
                </a:solidFill>
                <a:effectLst/>
                <a:latin typeface="Arial" panose="020B0604020202020204" pitchFamily="34" charset="0"/>
                <a:cs typeface="Arial" panose="020B0604020202020204" pitchFamily="34" charset="0"/>
              </a:rPr>
              <a:t> la </a:t>
            </a:r>
            <a:r>
              <a:rPr lang="en-US" sz="2400" b="0" i="0" dirty="0" err="1">
                <a:solidFill>
                  <a:schemeClr val="bg1"/>
                </a:solidFill>
                <a:effectLst/>
                <a:latin typeface="Arial" panose="020B0604020202020204" pitchFamily="34" charset="0"/>
                <a:cs typeface="Arial" panose="020B0604020202020204" pitchFamily="34" charset="0"/>
              </a:rPr>
              <a:t>mijlocul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ei</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verticală</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axa</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simetrie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între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coloanele</a:t>
            </a:r>
            <a:r>
              <a:rPr lang="en-US" sz="2400" b="0" i="0" dirty="0">
                <a:solidFill>
                  <a:schemeClr val="bg1"/>
                </a:solidFill>
                <a:effectLst/>
                <a:latin typeface="Arial" panose="020B0604020202020204" pitchFamily="34" charset="0"/>
                <a:cs typeface="Arial" panose="020B0604020202020204" pitchFamily="34" charset="0"/>
              </a:rPr>
              <a:t> „d”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„e” cu o </a:t>
            </a:r>
            <a:r>
              <a:rPr lang="en-US" sz="2400" b="0" i="0" dirty="0" err="1">
                <a:solidFill>
                  <a:schemeClr val="bg1"/>
                </a:solidFill>
                <a:effectLst/>
                <a:latin typeface="Arial" panose="020B0604020202020204" pitchFamily="34" charset="0"/>
                <a:cs typeface="Arial" panose="020B0604020202020204" pitchFamily="34" charset="0"/>
              </a:rPr>
              <a:t>linie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imaginară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obținem</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două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părți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egale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anume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partea</a:t>
            </a:r>
            <a:r>
              <a:rPr lang="en-US" sz="2400" b="0" i="0" dirty="0">
                <a:solidFill>
                  <a:schemeClr val="bg1"/>
                </a:solidFill>
                <a:effectLst/>
                <a:latin typeface="Arial" panose="020B0604020202020204" pitchFamily="34" charset="0"/>
                <a:cs typeface="Arial" panose="020B0604020202020204" pitchFamily="34" charset="0"/>
              </a:rPr>
              <a:t> de la „a” la „d” </a:t>
            </a:r>
            <a:r>
              <a:rPr lang="en-US" sz="2400" b="0" i="0" dirty="0" err="1">
                <a:solidFill>
                  <a:schemeClr val="bg1"/>
                </a:solidFill>
                <a:effectLst/>
                <a:latin typeface="Arial" panose="020B0604020202020204" pitchFamily="34" charset="0"/>
                <a:cs typeface="Arial" panose="020B0604020202020204" pitchFamily="34" charset="0"/>
              </a:rPr>
              <a:t>constituind</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flancul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Damei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partea</a:t>
            </a:r>
            <a:r>
              <a:rPr lang="en-US" sz="2400" b="0" i="0" dirty="0">
                <a:solidFill>
                  <a:schemeClr val="bg1"/>
                </a:solidFill>
                <a:effectLst/>
                <a:latin typeface="Arial" panose="020B0604020202020204" pitchFamily="34" charset="0"/>
                <a:cs typeface="Arial" panose="020B0604020202020204" pitchFamily="34" charset="0"/>
              </a:rPr>
              <a:t> de la „e” la „h”, </a:t>
            </a:r>
            <a:r>
              <a:rPr lang="en-US" sz="2400" b="0" i="0" dirty="0" err="1">
                <a:solidFill>
                  <a:schemeClr val="bg1"/>
                </a:solidFill>
                <a:effectLst/>
                <a:latin typeface="Arial" panose="020B0604020202020204" pitchFamily="34" charset="0"/>
                <a:cs typeface="Arial" panose="020B0604020202020204" pitchFamily="34" charset="0"/>
              </a:rPr>
              <a:t>flancul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Regelui</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rgbClr val="333333"/>
                </a:solidFill>
                <a:effectLst/>
                <a:latin typeface="Arial" panose="020B0604020202020204" pitchFamily="34" charset="0"/>
                <a:cs typeface="Arial" panose="020B0604020202020204" pitchFamily="34" charset="0"/>
              </a:rPr>
              <a:t>VEZI EXEMPLU ÎN URMĂTORUL SLIDE</a:t>
            </a: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1 – tabla de </a:t>
            </a:r>
            <a:r>
              <a:rPr lang="es-ES" b="0" i="0" dirty="0" err="1">
                <a:solidFill>
                  <a:schemeClr val="bg1"/>
                </a:solidFill>
                <a:effectLst/>
                <a:latin typeface="Arial" panose="020B0604020202020204" pitchFamily="34" charset="0"/>
                <a:cs typeface="Arial" panose="020B0604020202020204" pitchFamily="34" charset="0"/>
              </a:rPr>
              <a:t>șah</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36897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1 – tabla de </a:t>
            </a:r>
            <a:r>
              <a:rPr lang="es-ES" b="0" i="0" dirty="0" err="1">
                <a:solidFill>
                  <a:schemeClr val="bg1"/>
                </a:solidFill>
                <a:effectLst/>
                <a:latin typeface="Arial" panose="020B0604020202020204" pitchFamily="34" charset="0"/>
                <a:cs typeface="Arial" panose="020B0604020202020204" pitchFamily="34" charset="0"/>
              </a:rPr>
              <a:t>șah</a:t>
            </a:r>
            <a:endParaRPr lang="en-US" dirty="0">
              <a:solidFill>
                <a:schemeClr val="bg1"/>
              </a:solidFill>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xmlns="" id="{C4B64038-6853-46F9-82B6-3C781D9E71EC}"/>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3935983" y="331120"/>
            <a:ext cx="4320000" cy="4320000"/>
          </a:xfrm>
          <a:prstGeom prst="rect">
            <a:avLst/>
          </a:prstGeom>
        </p:spPr>
      </p:pic>
    </p:spTree>
    <p:extLst>
      <p:ext uri="{BB962C8B-B14F-4D97-AF65-F5344CB8AC3E}">
        <p14:creationId xmlns:p14="http://schemas.microsoft.com/office/powerpoint/2010/main" xmlns="" val="746732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r>
              <a:rPr lang="en-US" sz="2400" b="0" i="0" dirty="0" err="1">
                <a:solidFill>
                  <a:schemeClr val="bg1"/>
                </a:solidFill>
                <a:effectLst/>
                <a:latin typeface="Arial" panose="020B0604020202020204" pitchFamily="34" charset="0"/>
                <a:cs typeface="Arial" panose="020B0604020202020204" pitchFamily="34" charset="0"/>
              </a:rPr>
              <a:t>Câmpuri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semnate</a:t>
            </a:r>
            <a:r>
              <a:rPr lang="en-US" sz="2400" b="0" i="0" dirty="0">
                <a:solidFill>
                  <a:schemeClr val="bg1"/>
                </a:solidFill>
                <a:effectLst/>
                <a:latin typeface="Arial" panose="020B0604020202020204" pitchFamily="34" charset="0"/>
                <a:cs typeface="Arial" panose="020B0604020202020204" pitchFamily="34" charset="0"/>
              </a:rPr>
              <a:t> cu „a1”, „h1”, „h8”, „a8” se </a:t>
            </a:r>
            <a:r>
              <a:rPr lang="en-US" sz="2400" b="0" i="0" dirty="0" err="1">
                <a:solidFill>
                  <a:schemeClr val="bg1"/>
                </a:solidFill>
                <a:effectLst/>
                <a:latin typeface="Arial" panose="020B0604020202020204" pitchFamily="34" charset="0"/>
                <a:cs typeface="Arial" panose="020B0604020202020204" pitchFamily="34" charset="0"/>
              </a:rPr>
              <a:t>numesc</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colțuri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iar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câmpurile</a:t>
            </a:r>
            <a:r>
              <a:rPr lang="en-US" sz="2400" b="0" i="0" dirty="0">
                <a:solidFill>
                  <a:schemeClr val="bg1"/>
                </a:solidFill>
                <a:effectLst/>
                <a:latin typeface="Arial" panose="020B0604020202020204" pitchFamily="34" charset="0"/>
                <a:cs typeface="Arial" panose="020B0604020202020204" pitchFamily="34" charset="0"/>
              </a:rPr>
              <a:t> de la </a:t>
            </a:r>
            <a:r>
              <a:rPr lang="en-US" sz="2400" b="0" i="0" dirty="0" err="1">
                <a:solidFill>
                  <a:schemeClr val="bg1"/>
                </a:solidFill>
                <a:effectLst/>
                <a:latin typeface="Arial" panose="020B0604020202020204" pitchFamily="34" charset="0"/>
                <a:cs typeface="Arial" panose="020B0604020202020204" pitchFamily="34" charset="0"/>
              </a:rPr>
              <a:t>marginea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tablei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linie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continuă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constituie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așa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numita</a:t>
            </a:r>
            <a:r>
              <a:rPr lang="en-US" sz="2400" b="0" i="0" dirty="0">
                <a:solidFill>
                  <a:schemeClr val="bg1"/>
                </a:solidFill>
                <a:effectLst/>
                <a:latin typeface="Arial" panose="020B0604020202020204" pitchFamily="34" charset="0"/>
                <a:cs typeface="Arial" panose="020B0604020202020204" pitchFamily="34" charset="0"/>
              </a:rPr>
              <a:t> „BANDA”.</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rgbClr val="333333"/>
                </a:solidFill>
                <a:effectLst/>
                <a:latin typeface="Arial" panose="020B0604020202020204" pitchFamily="34" charset="0"/>
                <a:cs typeface="Arial" panose="020B0604020202020204" pitchFamily="34" charset="0"/>
              </a:rPr>
              <a:t>VEZI EXEMPLU ÎN URMĂTORUL SLIDE</a:t>
            </a: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1 – tabla de </a:t>
            </a:r>
            <a:r>
              <a:rPr lang="es-ES" b="0" i="0" dirty="0" err="1">
                <a:solidFill>
                  <a:schemeClr val="bg1"/>
                </a:solidFill>
                <a:effectLst/>
                <a:latin typeface="Arial" panose="020B0604020202020204" pitchFamily="34" charset="0"/>
                <a:cs typeface="Arial" panose="020B0604020202020204" pitchFamily="34" charset="0"/>
              </a:rPr>
              <a:t>șah</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122263988"/>
      </p:ext>
    </p:extLst>
  </p:cSld>
  <p:clrMapOvr>
    <a:masterClrMapping/>
  </p:clrMapOvr>
</p:sld>
</file>

<file path=ppt/theme/theme1.xml><?xml version="1.0" encoding="utf-8"?>
<a:theme xmlns:a="http://schemas.openxmlformats.org/drawingml/2006/main" name="1_RetrospectVTI">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Retrospect">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TWO.pptx" id="{769520F8-BFE5-4C8C-A7AA-375C025A91CE}" vid="{AEAFD717-D3C8-4034-8F7E-D5220B0CCEB8}"/>
    </a:ext>
  </a:extLst>
</a:theme>
</file>

<file path=docProps/app.xml><?xml version="1.0" encoding="utf-8"?>
<Properties xmlns="http://schemas.openxmlformats.org/officeDocument/2006/extended-properties" xmlns:vt="http://schemas.openxmlformats.org/officeDocument/2006/docPropsVTypes">
  <TotalTime>0</TotalTime>
  <Words>554</Words>
  <PresentationFormat>Custom</PresentationFormat>
  <Paragraphs>19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1_RetrospectVTI</vt:lpstr>
      <vt:lpstr>Lecția 1</vt:lpstr>
      <vt:lpstr>Jocul de șah se joacă între doi jucători sub semnul deplinei egalități. Înainte de începerea partidei, ca și după terminarea ei, cei doi jucători își dau mâna, semn că adversitatea s-a încheiat – lucru evitat în contextul pandemiei actuale (jucătorii folosesc mănusi de protecție și se recomandă dezinfecția mâinilor, a tablei de șah și a pieselor cu o soluție pe bază de alcool).</vt:lpstr>
      <vt:lpstr>Tabla pătrată este compusă din 64 de câmpuri (pătrățele) egale, colorate diferit prin alternarea culorilor deschise (câmpuri albe) și închise (câmpuri negre) pe care se joacă partida de șah. Tabla de șah este așezată între cei doi jucători în așa fel încât pătratul din colțul din dreapta să fie alb.</vt:lpstr>
      <vt:lpstr>Tabla din concursurile oficiale are latura aproximativ de 48cm, iar piesele, o mărime proporțională. Culorile alb și negru sunt convenționale. Se vorbește mereu de jocul cu albele și jocul cu negrele sau despre câmpul alb și câmpul negru, dar acestea pot avea și alte culori, într-un contrast mai plăcut, tabla cu pătrățele albe și maro, pisele alb gălbui și maro, etc. Pentru a ușura determinarea câmpurilor, pe marginea tablei sunt notate câmpurile, pe orizontale de la 1 la 8, iar pe verticale de la a la h. Ambele direcții încep din colțul din stânga jos, din partea unde sunt așezate albele. Astfel, fiecare rând are o denumire precisă. Orizontalele de la 1 la 8 se numesc linii (linia 1, linia a 3-a, linia a 8-a). Verticalele notate de la a la h se numesc coloane (coloana a, coloana f, coloana h).</vt:lpstr>
      <vt:lpstr>Notarea fiecărui câmp în parte se face indicand mai întâi coloana (întotdeauna cu literă mică) și apoi linia în cifre. Pe tabla de șah sunt mai multe direcții: diagonalele (rândul de câmpuri de aceeași culoare se ating între ele prin colțuri). Se deosebesc diagonalele de culoarea albă și neagră, exemplu: „a1-h8”, diagonala neagră; „a8-h1” diagonala albă – se numesc diagonale mari. Prin câmpul „e3” trec două diagonale negre: diagonala „c1-h6” și „g1-a7”.  VEZI EXEMPLU ÎN URMĂTORUL SLIDE</vt:lpstr>
      <vt:lpstr>Slide 6</vt:lpstr>
      <vt:lpstr>Dacă împărțim tabla la mijlocul ei, pe verticală (pe axa de simetrie) între coloanele „d” și „e” cu o linie imaginară, obținem două părți egale și anume partea de la „a” la „d” constituind flancul Damei și partea de la „e” la „h”, flancul Regelui.  VEZI EXEMPLU ÎN URMĂTORUL SLIDE</vt:lpstr>
      <vt:lpstr>Slide 8</vt:lpstr>
      <vt:lpstr>Câmpuri semnate cu „a1”, „h1”, „h8”, „a8” se numesc colțuri, iar toate câmpurile de la marginea tablei, în linie continuă constituie așa numita „BANDA”.  VEZI EXEMPLU ÎN URMĂTORUL SLIDE</vt:lpstr>
      <vt:lpstr>Slide 10</vt:lpstr>
      <vt:lpstr>VĂ MULȚUMESC PENTRU INTERES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Lecția 1</dc:title>
  <cp:lastModifiedBy>Amos</cp:lastModifiedBy>
  <cp:revision>1</cp:revision>
  <dcterms:modified xsi:type="dcterms:W3CDTF">2022-01-20T15:00:50Z</dcterms:modified>
</cp:coreProperties>
</file>