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8" r:id="rId3"/>
    <p:sldId id="260" r:id="rId4"/>
    <p:sldId id="261" r:id="rId5"/>
    <p:sldId id="262" r:id="rId6"/>
    <p:sldId id="269"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BA8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educatie-fizica.ro/promovarea" TargetMode="External"/><Relationship Id="rId2" Type="http://schemas.openxmlformats.org/officeDocument/2006/relationships/hyperlink" Target="http://educatie-fizica.ro/rocad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12</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6"/>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Aceste</a:t>
            </a:r>
            <a:r>
              <a:rPr lang="en-US" sz="2400" b="0" i="0" dirty="0">
                <a:solidFill>
                  <a:schemeClr val="bg1"/>
                </a:solidFill>
                <a:effectLst/>
                <a:latin typeface="Arial" panose="020B0604020202020204" pitchFamily="34" charset="0"/>
                <a:cs typeface="Arial" panose="020B0604020202020204" pitchFamily="34" charset="0"/>
              </a:rPr>
              <a:t> reguli sunt </a:t>
            </a:r>
            <a:r>
              <a:rPr lang="en-US" sz="2400" b="0" i="0" dirty="0" err="1">
                <a:solidFill>
                  <a:schemeClr val="bg1"/>
                </a:solidFill>
                <a:effectLst/>
                <a:latin typeface="Arial" panose="020B0604020202020204" pitchFamily="34" charset="0"/>
                <a:cs typeface="Arial" panose="020B0604020202020204" pitchFamily="34" charset="0"/>
              </a:rPr>
              <a:t>puse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practică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jocurile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Sunt reguli </a:t>
            </a:r>
            <a:r>
              <a:rPr lang="en-US" sz="2400" b="0" i="0" dirty="0" err="1">
                <a:solidFill>
                  <a:schemeClr val="bg1"/>
                </a:solidFill>
                <a:effectLst/>
                <a:latin typeface="Arial" panose="020B0604020202020204" pitchFamily="34" charset="0"/>
                <a:cs typeface="Arial" panose="020B0604020202020204" pitchFamily="34" charset="0"/>
              </a:rPr>
              <a:t>speciale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corespondență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șahul</a:t>
            </a:r>
            <a:r>
              <a:rPr lang="en-US" sz="2400" b="0" i="0" dirty="0">
                <a:solidFill>
                  <a:schemeClr val="bg1"/>
                </a:solidFill>
                <a:effectLst/>
                <a:latin typeface="Arial" panose="020B0604020202020204" pitchFamily="34" charset="0"/>
                <a:cs typeface="Arial" panose="020B0604020202020204" pitchFamily="34" charset="0"/>
              </a:rPr>
              <a:t> blitz, </a:t>
            </a:r>
            <a:r>
              <a:rPr lang="en-US" sz="2400" b="0" i="0" dirty="0" err="1">
                <a:solidFill>
                  <a:schemeClr val="bg1"/>
                </a:solidFill>
                <a:effectLst/>
                <a:latin typeface="Arial" panose="020B0604020202020204" pitchFamily="34" charset="0"/>
                <a:cs typeface="Arial" panose="020B0604020202020204" pitchFamily="34" charset="0"/>
              </a:rPr>
              <a:t>șahul</a:t>
            </a:r>
            <a:r>
              <a:rPr lang="en-US" sz="2400" b="0" i="0" dirty="0">
                <a:solidFill>
                  <a:schemeClr val="bg1"/>
                </a:solidFill>
                <a:effectLst/>
                <a:latin typeface="Arial" panose="020B0604020202020204" pitchFamily="34" charset="0"/>
                <a:cs typeface="Arial" panose="020B0604020202020204" pitchFamily="34" charset="0"/>
              </a:rPr>
              <a:t> la calculator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jucătorii</a:t>
            </a:r>
            <a:r>
              <a:rPr lang="en-US" sz="2400" b="0" i="0" dirty="0">
                <a:solidFill>
                  <a:schemeClr val="bg1"/>
                </a:solidFill>
                <a:effectLst/>
                <a:latin typeface="Arial" panose="020B0604020202020204" pitchFamily="34" charset="0"/>
                <a:cs typeface="Arial" panose="020B0604020202020204" pitchFamily="34" charset="0"/>
              </a:rPr>
              <a:t> cu handicap.</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12 – </a:t>
            </a:r>
            <a:r>
              <a:rPr lang="en-US" b="0" i="0" dirty="0">
                <a:solidFill>
                  <a:schemeClr val="bg1"/>
                </a:solidFill>
                <a:effectLst/>
                <a:latin typeface="Arial" panose="020B0604020202020204" pitchFamily="34" charset="0"/>
                <a:cs typeface="Arial" panose="020B0604020202020204" pitchFamily="34" charset="0"/>
              </a:rPr>
              <a:t>reguli de </a:t>
            </a:r>
            <a:r>
              <a:rPr lang="en-US" b="0" i="0" dirty="0" err="1">
                <a:solidFill>
                  <a:schemeClr val="bg1"/>
                </a:solidFill>
                <a:effectLst/>
                <a:latin typeface="Arial" panose="020B0604020202020204" pitchFamily="34" charset="0"/>
                <a:cs typeface="Arial" panose="020B0604020202020204" pitchFamily="34" charset="0"/>
              </a:rPr>
              <a:t>competiție</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Actul</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mutării</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pieselor</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pieselor</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făcută</a:t>
            </a:r>
            <a:r>
              <a:rPr lang="en-US" sz="2400" b="0" i="0" dirty="0">
                <a:solidFill>
                  <a:schemeClr val="bg1"/>
                </a:solidFill>
                <a:effectLst/>
                <a:latin typeface="Arial" panose="020B0604020202020204" pitchFamily="34" charset="0"/>
                <a:cs typeface="Arial" panose="020B0604020202020204" pitchFamily="34" charset="0"/>
              </a:rPr>
              <a:t> cu o </a:t>
            </a:r>
            <a:r>
              <a:rPr lang="en-US" sz="2400" b="0" i="0" dirty="0" err="1">
                <a:solidFill>
                  <a:schemeClr val="bg1"/>
                </a:solidFill>
                <a:effectLst/>
                <a:latin typeface="Arial" panose="020B0604020202020204" pitchFamily="34" charset="0"/>
                <a:cs typeface="Arial" panose="020B0604020202020204" pitchFamily="34" charset="0"/>
              </a:rPr>
              <a:t>mână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mâna</a:t>
            </a:r>
            <a:r>
              <a:rPr lang="en-US" sz="2400" b="0" i="0" dirty="0">
                <a:solidFill>
                  <a:schemeClr val="bg1"/>
                </a:solidFill>
                <a:effectLst/>
                <a:latin typeface="Arial" panose="020B0604020202020204" pitchFamily="34" charset="0"/>
                <a:cs typeface="Arial" panose="020B0604020202020204" pitchFamily="34" charset="0"/>
              </a:rPr>
              <a:t> pe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obligat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joace</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respectivă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are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rocadă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întâi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meargă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cu o </a:t>
            </a:r>
            <a:r>
              <a:rPr lang="en-US" sz="2400" b="0" i="0" dirty="0" err="1">
                <a:solidFill>
                  <a:schemeClr val="bg1"/>
                </a:solidFill>
                <a:effectLst/>
                <a:latin typeface="Arial" panose="020B0604020202020204" pitchFamily="34" charset="0"/>
                <a:cs typeface="Arial" panose="020B0604020202020204" pitchFamily="34" charset="0"/>
              </a:rPr>
              <a:t>mână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mână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promovării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opta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promoveze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atinge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care nu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promovarea</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finalizată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până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noua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pusă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pătrățelul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promovării</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12 – </a:t>
            </a:r>
            <a:r>
              <a:rPr lang="en-US" b="0" i="0" dirty="0">
                <a:solidFill>
                  <a:schemeClr val="bg1"/>
                </a:solidFill>
                <a:effectLst/>
                <a:latin typeface="Arial" panose="020B0604020202020204" pitchFamily="34" charset="0"/>
                <a:cs typeface="Arial" panose="020B0604020202020204" pitchFamily="34" charset="0"/>
              </a:rPr>
              <a:t>reguli de </a:t>
            </a:r>
            <a:r>
              <a:rPr lang="en-US" b="0" i="0" dirty="0" err="1">
                <a:solidFill>
                  <a:schemeClr val="bg1"/>
                </a:solidFill>
                <a:effectLst/>
                <a:latin typeface="Arial" panose="020B0604020202020204" pitchFamily="34" charset="0"/>
                <a:cs typeface="Arial" panose="020B0604020202020204" pitchFamily="34" charset="0"/>
              </a:rPr>
              <a:t>competiție</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298938"/>
            <a:ext cx="10058400" cy="4352182"/>
          </a:xfrm>
        </p:spPr>
        <p:txBody>
          <a:bodyPr anchor="ctr">
            <a:noAutofit/>
          </a:bodyPr>
          <a:lstStyle/>
          <a:p>
            <a:pPr algn="l"/>
            <a:r>
              <a:rPr lang="en-US" sz="2400" b="1" i="0" dirty="0">
                <a:solidFill>
                  <a:schemeClr val="bg1"/>
                </a:solidFill>
                <a:effectLst/>
                <a:latin typeface="Arial" panose="020B0604020202020204" pitchFamily="34" charset="0"/>
                <a:cs typeface="Arial" panose="020B0604020202020204" pitchFamily="34" charset="0"/>
              </a:rPr>
              <a:t>Regula </a:t>
            </a:r>
            <a:r>
              <a:rPr lang="en-US" sz="2400" b="1" i="0" dirty="0" err="1">
                <a:solidFill>
                  <a:schemeClr val="bg1"/>
                </a:solidFill>
                <a:effectLst/>
                <a:latin typeface="Arial" panose="020B0604020202020204" pitchFamily="34" charset="0"/>
                <a:cs typeface="Arial" panose="020B0604020202020204" pitchFamily="34" charset="0"/>
              </a:rPr>
              <a:t>atingerii</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pieselor</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serios,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atins</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obligat</a:t>
            </a:r>
            <a:r>
              <a:rPr lang="en-US" sz="2400" b="0" i="0" dirty="0">
                <a:solidFill>
                  <a:schemeClr val="bg1"/>
                </a:solidFill>
                <a:effectLst/>
                <a:latin typeface="Arial" panose="020B0604020202020204" pitchFamily="34" charset="0"/>
                <a:cs typeface="Arial" panose="020B0604020202020204" pitchFamily="34" charset="0"/>
              </a:rPr>
              <a:t> s-o mute, cu </a:t>
            </a:r>
            <a:r>
              <a:rPr lang="en-US" sz="2400" b="0" i="0" dirty="0" err="1">
                <a:solidFill>
                  <a:schemeClr val="bg1"/>
                </a:solidFill>
                <a:effectLst/>
                <a:latin typeface="Arial" panose="020B0604020202020204" pitchFamily="34" charset="0"/>
                <a:cs typeface="Arial" panose="020B0604020202020204" pitchFamily="34" charset="0"/>
              </a:rPr>
              <a:t>excepția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respectivă</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atins</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atunci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obligat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captureze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aceasta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capturată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una din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atinse</a:t>
            </a:r>
            <a:r>
              <a:rPr lang="en-US" sz="2400" b="0" i="0" dirty="0">
                <a:solidFill>
                  <a:schemeClr val="bg1"/>
                </a:solidFill>
                <a:effectLst/>
                <a:latin typeface="Arial" panose="020B0604020202020204" pitchFamily="34" charset="0"/>
                <a:cs typeface="Arial" panose="020B0604020202020204" pitchFamily="34" charset="0"/>
              </a:rPr>
              <a:t> nu pot fi mutate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capturate</a:t>
            </a:r>
            <a:r>
              <a:rPr lang="en-US" sz="2400" b="0" i="0" dirty="0">
                <a:solidFill>
                  <a:schemeClr val="bg1"/>
                </a:solidFill>
                <a:effectLst/>
                <a:latin typeface="Arial" panose="020B0604020202020204" pitchFamily="34" charset="0"/>
                <a:cs typeface="Arial" panose="020B0604020202020204" pitchFamily="34" charset="0"/>
              </a:rPr>
              <a:t>, nu se </a:t>
            </a:r>
            <a:r>
              <a:rPr lang="en-US" sz="2400" b="0" i="0" dirty="0" err="1">
                <a:solidFill>
                  <a:schemeClr val="bg1"/>
                </a:solidFill>
                <a:effectLst/>
                <a:latin typeface="Arial" panose="020B0604020202020204" pitchFamily="34" charset="0"/>
                <a:cs typeface="Arial" panose="020B0604020202020204" pitchFamily="34" charset="0"/>
              </a:rPr>
              <a:t>penalizează</a:t>
            </a:r>
            <a:r>
              <a:rPr lang="en-US" sz="2400" b="0" i="0" dirty="0">
                <a:solidFill>
                  <a:schemeClr val="bg1"/>
                </a:solidFill>
                <a:effectLst/>
                <a:latin typeface="Arial" panose="020B0604020202020204" pitchFamily="34" charset="0"/>
                <a:cs typeface="Arial" panose="020B0604020202020204" pitchFamily="34" charset="0"/>
              </a:rPr>
              <a:t>, ci se </a:t>
            </a:r>
            <a:r>
              <a:rPr lang="en-US" sz="2400" b="0" i="0" dirty="0" err="1">
                <a:solidFill>
                  <a:schemeClr val="bg1"/>
                </a:solidFill>
                <a:effectLst/>
                <a:latin typeface="Arial" panose="020B0604020202020204" pitchFamily="34" charset="0"/>
                <a:cs typeface="Arial" panose="020B0604020202020204" pitchFamily="34" charset="0"/>
              </a:rPr>
              <a:t>permite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alltă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12 – </a:t>
            </a:r>
            <a:r>
              <a:rPr lang="en-US" b="0" i="0" dirty="0">
                <a:solidFill>
                  <a:schemeClr val="bg1"/>
                </a:solidFill>
                <a:effectLst/>
                <a:latin typeface="Arial" panose="020B0604020202020204" pitchFamily="34" charset="0"/>
                <a:cs typeface="Arial" panose="020B0604020202020204" pitchFamily="34" charset="0"/>
              </a:rPr>
              <a:t>reguli de </a:t>
            </a:r>
            <a:r>
              <a:rPr lang="en-US" b="0" i="0" dirty="0" err="1">
                <a:solidFill>
                  <a:schemeClr val="bg1"/>
                </a:solidFill>
                <a:effectLst/>
                <a:latin typeface="Arial" panose="020B0604020202020204" pitchFamily="34" charset="0"/>
                <a:cs typeface="Arial" panose="020B0604020202020204" pitchFamily="34" charset="0"/>
              </a:rPr>
              <a:t>competiție</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2502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rocadă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fie prima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atinsă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atinge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același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respectiv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termină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fără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atinge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mute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încheia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începe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rocadă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ilegală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făcută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altă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legală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posibil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inclusiv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celălalt</a:t>
            </a:r>
            <a:r>
              <a:rPr lang="en-US" sz="2400" b="0" i="0" dirty="0">
                <a:solidFill>
                  <a:schemeClr val="bg1"/>
                </a:solidFill>
                <a:effectLst/>
                <a:latin typeface="Arial" panose="020B0604020202020204" pitchFamily="34" charset="0"/>
                <a:cs typeface="Arial" panose="020B0604020202020204" pitchFamily="34" charset="0"/>
              </a:rPr>
              <a:t> turn.</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promovării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promovarea</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completă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până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noua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pusă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12 – </a:t>
            </a:r>
            <a:r>
              <a:rPr lang="en-US" b="0" i="0" dirty="0">
                <a:solidFill>
                  <a:schemeClr val="bg1"/>
                </a:solidFill>
                <a:effectLst/>
                <a:latin typeface="Arial" panose="020B0604020202020204" pitchFamily="34" charset="0"/>
                <a:cs typeface="Arial" panose="020B0604020202020204" pitchFamily="34" charset="0"/>
              </a:rPr>
              <a:t>reguli de </a:t>
            </a:r>
            <a:r>
              <a:rPr lang="en-US" b="0" i="0" dirty="0" err="1">
                <a:solidFill>
                  <a:schemeClr val="bg1"/>
                </a:solidFill>
                <a:effectLst/>
                <a:latin typeface="Arial" panose="020B0604020202020204" pitchFamily="34" charset="0"/>
                <a:cs typeface="Arial" panose="020B0604020202020204" pitchFamily="34" charset="0"/>
              </a:rPr>
              <a:t>competiție</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are de </a:t>
            </a:r>
            <a:r>
              <a:rPr lang="en-US" sz="2400" b="0" i="0" dirty="0" err="1">
                <a:solidFill>
                  <a:schemeClr val="bg1"/>
                </a:solidFill>
                <a:effectLst/>
                <a:latin typeface="Arial" panose="020B0604020202020204" pitchFamily="34" charset="0"/>
                <a:cs typeface="Arial" panose="020B0604020202020204" pitchFamily="34" charset="0"/>
              </a:rPr>
              <a:t>gând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atingă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intenția</a:t>
            </a:r>
            <a:r>
              <a:rPr lang="en-US" sz="2400" b="0" i="0" dirty="0">
                <a:solidFill>
                  <a:schemeClr val="bg1"/>
                </a:solidFill>
                <a:effectLst/>
                <a:latin typeface="Arial" panose="020B0604020202020204" pitchFamily="34" charset="0"/>
                <a:cs typeface="Arial" panose="020B0604020202020204" pitchFamily="34" charset="0"/>
              </a:rPr>
              <a:t> de a o </a:t>
            </a:r>
            <a:r>
              <a:rPr lang="en-US" sz="2400" b="0" i="0" dirty="0" err="1">
                <a:solidFill>
                  <a:schemeClr val="bg1"/>
                </a:solidFill>
                <a:effectLst/>
                <a:latin typeface="Arial" panose="020B0604020202020204" pitchFamily="34" charset="0"/>
                <a:cs typeface="Arial" panose="020B0604020202020204" pitchFamily="34" charset="0"/>
              </a:rPr>
              <a:t>fixa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bine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întâi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anunțe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intenția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spunând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aranjez</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Odată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partida</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început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care e la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atinge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de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12 – </a:t>
            </a:r>
            <a:r>
              <a:rPr lang="en-US" b="0" i="0" dirty="0">
                <a:solidFill>
                  <a:schemeClr val="bg1"/>
                </a:solidFill>
                <a:effectLst/>
                <a:latin typeface="Arial" panose="020B0604020202020204" pitchFamily="34" charset="0"/>
                <a:cs typeface="Arial" panose="020B0604020202020204" pitchFamily="34" charset="0"/>
              </a:rPr>
              <a:t>reguli de </a:t>
            </a:r>
            <a:r>
              <a:rPr lang="en-US" b="0" i="0" dirty="0" err="1">
                <a:solidFill>
                  <a:schemeClr val="bg1"/>
                </a:solidFill>
                <a:effectLst/>
                <a:latin typeface="Arial" panose="020B0604020202020204" pitchFamily="34" charset="0"/>
                <a:cs typeface="Arial" panose="020B0604020202020204" pitchFamily="34" charset="0"/>
              </a:rPr>
              <a:t>competiție</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9533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11 – </a:t>
            </a:r>
            <a:r>
              <a:rPr lang="en-US" b="0" i="0" dirty="0">
                <a:solidFill>
                  <a:schemeClr val="bg1"/>
                </a:solidFill>
                <a:effectLst/>
                <a:latin typeface="Arial" panose="020B0604020202020204" pitchFamily="34" charset="0"/>
                <a:cs typeface="Arial" panose="020B0604020202020204" pitchFamily="34" charset="0"/>
              </a:rPr>
              <a:t>SFÂRȘITUL JOCULUI DE 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TM04033921[[fn=Damask]]</Template>
  <TotalTime>47</TotalTime>
  <Words>134</Words>
  <Application>Microsoft Office PowerPoint</Application>
  <PresentationFormat>Custom</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1_RetrospectVTI</vt:lpstr>
      <vt:lpstr>Lecția 12</vt:lpstr>
      <vt:lpstr>Aceste reguli sunt puse în practică în jocurile pe tablă. Sunt reguli speciale pentru șahul prin corespondență, șahul blitz, șahul la calculator și jucătorii cu handicap.</vt:lpstr>
      <vt:lpstr>Actul mutării pieselor  Mutarea pieselor e făcută cu o mână. După ce jucătorul pune mâna pe o piesă, jucătorul e obligat să joace cu piesa respectivă (dacă are o mutare legală). Când e rocadă, jucătorul trebuie întâi să meargă cu regele cu o mână și apoi să miște turnul cu aceeași mână.  În cazul promovării pionului, dacă jucătorul mută pionul pe linia a opta, jucătorul trebuie să promoveze pionul. După ce pionul a fost mutat, jucătorul poate atinge orice piesă care nu se află pe tablă, iar promovarea nu este finalizată până când noua piesă nu este pusă pe pătrățelul promovării.</vt:lpstr>
      <vt:lpstr>Regula atingerii pieselor  În jocul serios, dacă un jucător a atins o piesă, acesta este obligat s-o mute, cu excepția cazului în care piesa respectivă nu poate face nici o mutare legală. Dacă jucătorul a atins o piesă a adversarului atunci acesta este obligat să o captureze, în cazul în care aceasta poate fi capturată. Dacă nici una din piesele atinse nu pot fi mutate sau capturate, nu se penalizează, ci se permite mutarea cu alltă piesă.</vt:lpstr>
      <vt:lpstr>Când este rocadă, regele trebuie să fie prima piesă atinsă. Dacă jucătorul atinge regele și turnul în același timp, jucătorul trebuie să facă rocada cu turnul respectiv, dacă mutarea este legală. Dacă jucătorul termină de mutat două pătrățele cu regele fără a atinge turnul, jucătorul trebuie să mute și turnul pentru a încheia rocada, dacă aceasta este legală. Dacă un jucător începe o rocadă ilegală, trebuie făcută o altă mutare legală cu regele, dacă este posibil, inclusiv rocada cu celălalt turn.  În cazul promovării pionului, promovarea nu este completă până când noua piesă nu este pusă pe pătrățel.</vt:lpstr>
      <vt:lpstr>Dacă un jucător are de gând să atingă o piesă cu intenția de a o fixa mai bine în pătrățel, jucătorul trebuie întâi să-și anunțe adversarul despre intenția sa spunând „aranjez”. Odată ce partida a început doar jucătorul care e la mutare poate atinge piesele de pe tablă.</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Lectia 1</dc:title>
  <dc:creator>WeTranslate Complete Solutions</dc:creator>
  <cp:lastModifiedBy>Amos</cp:lastModifiedBy>
  <cp:revision>9</cp:revision>
  <dcterms:created xsi:type="dcterms:W3CDTF">2020-11-04T20:24:59Z</dcterms:created>
  <dcterms:modified xsi:type="dcterms:W3CDTF">2022-01-20T15:04:16Z</dcterms:modified>
</cp:coreProperties>
</file>