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0" d="100"/>
          <a:sy n="80" d="100"/>
        </p:scale>
        <p:origin x="-96" y="-57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xmlns=""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xmlns="" id="{9925CCF1-92C0-4AF3-BFAF-4921631915AB}"/>
              </a:ext>
            </a:extLst>
          </p:cNvPr>
          <p:cNvSpPr>
            <a:spLocks noGrp="1"/>
          </p:cNvSpPr>
          <p:nvPr>
            <p:ph type="dt" sz="half" idx="10"/>
          </p:nvPr>
        </p:nvSpPr>
        <p:spPr/>
        <p:txBody>
          <a:bodyPr/>
          <a:lstStyle/>
          <a:p>
            <a:fld id="{9184DA70-C731-4C70-880D-CCD4705E623C}" type="datetime1">
              <a:rPr lang="en-US" smtClean="0"/>
              <a:pPr/>
              <a:t>1/20/2022</a:t>
            </a:fld>
            <a:endParaRPr lang="en-US" dirty="0"/>
          </a:p>
        </p:txBody>
      </p:sp>
      <p:sp>
        <p:nvSpPr>
          <p:cNvPr id="5" name="Footer Placeholder 4">
            <a:extLst>
              <a:ext uri="{FF2B5EF4-FFF2-40B4-BE49-F238E27FC236}">
                <a16:creationId xmlns:a16="http://schemas.microsoft.com/office/drawing/2014/main" xmlns=""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FAEB271-5CC0-4759-BC6E-8BE53AB227C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7D5506EE-1026-4F35-9ACC-BD05BE0F9B36}"/>
              </a:ext>
            </a:extLst>
          </p:cNvPr>
          <p:cNvSpPr>
            <a:spLocks noGrp="1"/>
          </p:cNvSpPr>
          <p:nvPr>
            <p:ph type="dt" sz="half" idx="10"/>
          </p:nvPr>
        </p:nvSpPr>
        <p:spPr/>
        <p:txBody>
          <a:bodyPr/>
          <a:lstStyle/>
          <a:p>
            <a:fld id="{B612A279-0833-481D-8C56-F67FD0AC6C50}" type="datetime1">
              <a:rPr lang="en-US" smtClean="0"/>
              <a:pPr/>
              <a:t>1/20/2022</a:t>
            </a:fld>
            <a:endParaRPr lang="en-US" dirty="0"/>
          </a:p>
        </p:txBody>
      </p:sp>
      <p:sp>
        <p:nvSpPr>
          <p:cNvPr id="8" name="Footer Placeholder 7">
            <a:extLst>
              <a:ext uri="{FF2B5EF4-FFF2-40B4-BE49-F238E27FC236}">
                <a16:creationId xmlns:a16="http://schemas.microsoft.com/office/drawing/2014/main" xmlns=""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999B2253-74CC-409E-BEB0-F8EFCFCB562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AF33D6B0-F070-45C4-A472-19F432BE3932}"/>
              </a:ext>
            </a:extLst>
          </p:cNvPr>
          <p:cNvSpPr>
            <a:spLocks noGrp="1"/>
          </p:cNvSpPr>
          <p:nvPr>
            <p:ph type="dt" sz="half" idx="10"/>
          </p:nvPr>
        </p:nvSpPr>
        <p:spPr/>
        <p:txBody>
          <a:bodyPr/>
          <a:lstStyle/>
          <a:p>
            <a:fld id="{6587DA83-5663-4C9C-B9AA-0B40A3DAFF81}" type="datetime1">
              <a:rPr lang="en-US" smtClean="0"/>
              <a:pPr/>
              <a:t>1/20/2022</a:t>
            </a:fld>
            <a:endParaRPr lang="en-US" dirty="0"/>
          </a:p>
        </p:txBody>
      </p:sp>
      <p:sp>
        <p:nvSpPr>
          <p:cNvPr id="8" name="Footer Placeholder 7">
            <a:extLst>
              <a:ext uri="{FF2B5EF4-FFF2-40B4-BE49-F238E27FC236}">
                <a16:creationId xmlns:a16="http://schemas.microsoft.com/office/drawing/2014/main" xmlns=""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F762A46F-6BE5-4D12-9412-5CA7672EA8E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54D8B55-9EA8-4B81-8E84-9B93B0A27559}"/>
              </a:ext>
            </a:extLst>
          </p:cNvPr>
          <p:cNvSpPr>
            <a:spLocks noGrp="1"/>
          </p:cNvSpPr>
          <p:nvPr>
            <p:ph type="dt" sz="half" idx="10"/>
          </p:nvPr>
        </p:nvSpPr>
        <p:spPr/>
        <p:txBody>
          <a:bodyPr/>
          <a:lstStyle/>
          <a:p>
            <a:fld id="{4BE1D723-8F53-4F53-90B0-1982A396982E}" type="datetime1">
              <a:rPr lang="en-US" smtClean="0"/>
              <a:pPr/>
              <a:t>1/20/2022</a:t>
            </a:fld>
            <a:endParaRPr lang="en-US" dirty="0"/>
          </a:p>
        </p:txBody>
      </p:sp>
      <p:sp>
        <p:nvSpPr>
          <p:cNvPr id="8" name="Footer Placeholder 7">
            <a:extLst>
              <a:ext uri="{FF2B5EF4-FFF2-40B4-BE49-F238E27FC236}">
                <a16:creationId xmlns:a16="http://schemas.microsoft.com/office/drawing/2014/main" xmlns=""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C4AAB51D-4141-4682-9375-DAFD5FB9DD1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xmlns=""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xmlns="" id="{AAF2E137-EC28-48F8-9198-1F02539029B6}"/>
              </a:ext>
            </a:extLst>
          </p:cNvPr>
          <p:cNvSpPr>
            <a:spLocks noGrp="1"/>
          </p:cNvSpPr>
          <p:nvPr>
            <p:ph type="dt" sz="half" idx="10"/>
          </p:nvPr>
        </p:nvSpPr>
        <p:spPr/>
        <p:txBody>
          <a:bodyPr/>
          <a:lstStyle/>
          <a:p>
            <a:fld id="{97669AF7-7BEB-44E4-9852-375E34362B5B}" type="datetime1">
              <a:rPr lang="en-US" smtClean="0"/>
              <a:pPr/>
              <a:t>1/20/2022</a:t>
            </a:fld>
            <a:endParaRPr lang="en-US" dirty="0"/>
          </a:p>
        </p:txBody>
      </p:sp>
      <p:sp>
        <p:nvSpPr>
          <p:cNvPr id="8" name="Footer Placeholder 7">
            <a:extLst>
              <a:ext uri="{FF2B5EF4-FFF2-40B4-BE49-F238E27FC236}">
                <a16:creationId xmlns:a16="http://schemas.microsoft.com/office/drawing/2014/main" xmlns=""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xmlns="" id="{69C6AFF8-42B4-4D05-969B-9F5FB33555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5782D47D-B0DC-4C40-BCC6-BBBA32584A38}"/>
              </a:ext>
            </a:extLst>
          </p:cNvPr>
          <p:cNvSpPr>
            <a:spLocks noGrp="1"/>
          </p:cNvSpPr>
          <p:nvPr>
            <p:ph type="dt" sz="half" idx="10"/>
          </p:nvPr>
        </p:nvSpPr>
        <p:spPr/>
        <p:txBody>
          <a:bodyPr/>
          <a:lstStyle/>
          <a:p>
            <a:fld id="{BAAAC38D-0552-4C82-B593-E6124DFADBE2}" type="datetime1">
              <a:rPr lang="en-US" smtClean="0"/>
              <a:pPr/>
              <a:t>1/20/2022</a:t>
            </a:fld>
            <a:endParaRPr lang="en-US" dirty="0"/>
          </a:p>
        </p:txBody>
      </p:sp>
      <p:sp>
        <p:nvSpPr>
          <p:cNvPr id="9" name="Footer Placeholder 8">
            <a:extLst>
              <a:ext uri="{FF2B5EF4-FFF2-40B4-BE49-F238E27FC236}">
                <a16:creationId xmlns:a16="http://schemas.microsoft.com/office/drawing/2014/main" xmlns=""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2AC511A1-9BBD-42DE-92FB-2AF44F8E97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xmlns="" id="{8AF8A515-AA94-45D1-9223-5C2272618D85}"/>
              </a:ext>
            </a:extLst>
          </p:cNvPr>
          <p:cNvSpPr>
            <a:spLocks noGrp="1"/>
          </p:cNvSpPr>
          <p:nvPr>
            <p:ph type="dt" sz="half" idx="10"/>
          </p:nvPr>
        </p:nvSpPr>
        <p:spPr/>
        <p:txBody>
          <a:bodyPr/>
          <a:lstStyle/>
          <a:p>
            <a:fld id="{D9DF0F1C-5577-4ACB-BB62-DF8F3C494C7E}" type="datetime1">
              <a:rPr lang="en-US" smtClean="0"/>
              <a:pPr/>
              <a:t>1/20/2022</a:t>
            </a:fld>
            <a:endParaRPr lang="en-US" dirty="0"/>
          </a:p>
        </p:txBody>
      </p:sp>
      <p:sp>
        <p:nvSpPr>
          <p:cNvPr id="11" name="Footer Placeholder 10">
            <a:extLst>
              <a:ext uri="{FF2B5EF4-FFF2-40B4-BE49-F238E27FC236}">
                <a16:creationId xmlns:a16="http://schemas.microsoft.com/office/drawing/2014/main" xmlns=""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A38552DC-952E-41EA-AAAF-C2187523C0B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7392073F-158F-44A3-8913-917AFFC1BC20}"/>
              </a:ext>
            </a:extLst>
          </p:cNvPr>
          <p:cNvSpPr>
            <a:spLocks noGrp="1"/>
          </p:cNvSpPr>
          <p:nvPr>
            <p:ph type="dt" sz="half" idx="10"/>
          </p:nvPr>
        </p:nvSpPr>
        <p:spPr/>
        <p:txBody>
          <a:bodyPr/>
          <a:lstStyle/>
          <a:p>
            <a:fld id="{1775B394-D9F9-4F0C-B15D-605F45CB9E9F}" type="datetime1">
              <a:rPr lang="en-US" smtClean="0"/>
              <a:pPr/>
              <a:t>1/20/2022</a:t>
            </a:fld>
            <a:endParaRPr lang="en-US" dirty="0"/>
          </a:p>
        </p:txBody>
      </p:sp>
      <p:sp>
        <p:nvSpPr>
          <p:cNvPr id="7" name="Footer Placeholder 6">
            <a:extLst>
              <a:ext uri="{FF2B5EF4-FFF2-40B4-BE49-F238E27FC236}">
                <a16:creationId xmlns:a16="http://schemas.microsoft.com/office/drawing/2014/main" xmlns=""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D01080F2-251A-4B88-9A62-16F46D724F83}"/>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xmlns="" id="{94E9223F-721F-47BF-9FD5-0F8D12FF0DE1}"/>
              </a:ext>
            </a:extLst>
          </p:cNvPr>
          <p:cNvSpPr>
            <a:spLocks noGrp="1"/>
          </p:cNvSpPr>
          <p:nvPr>
            <p:ph type="dt" sz="half" idx="10"/>
          </p:nvPr>
        </p:nvSpPr>
        <p:spPr/>
        <p:txBody>
          <a:bodyPr/>
          <a:lstStyle/>
          <a:p>
            <a:fld id="{39667345-2558-425A-8533-9BFDBCE15005}" type="datetime1">
              <a:rPr lang="en-US" smtClean="0"/>
              <a:pPr/>
              <a:t>1/20/2022</a:t>
            </a:fld>
            <a:endParaRPr lang="en-US" dirty="0"/>
          </a:p>
        </p:txBody>
      </p:sp>
      <p:sp>
        <p:nvSpPr>
          <p:cNvPr id="3" name="Footer Placeholder 2">
            <a:extLst>
              <a:ext uri="{FF2B5EF4-FFF2-40B4-BE49-F238E27FC236}">
                <a16:creationId xmlns:a16="http://schemas.microsoft.com/office/drawing/2014/main" xmlns=""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BE06F857-D2E1-44DD-ABDD-EBB739645B6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pPr/>
              <a:t>1/20/2022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pPr/>
              <a:t>1/20/2022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xmlns=""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pPr/>
              <a:t>1/20/2022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pPr/>
              <a:t>‹#›</a:t>
            </a:fld>
            <a:endParaRPr lang="en-US" dirty="0"/>
          </a:p>
        </p:txBody>
      </p:sp>
      <p:cxnSp>
        <p:nvCxnSpPr>
          <p:cNvPr id="10" name="Straight Connector 9">
            <a:extLst>
              <a:ext uri="{FF2B5EF4-FFF2-40B4-BE49-F238E27FC236}">
                <a16:creationId xmlns:a16="http://schemas.microsoft.com/office/drawing/2014/main" xmlns=""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A9286AD2-18A9-4868-A4E3-7A2097A208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78FD68DA-43BA-4508-8DE2-BA9BB7B2FA5B}"/>
              </a:ext>
            </a:extLst>
          </p:cNvPr>
          <p:cNvSpPr>
            <a:spLocks noGrp="1"/>
          </p:cNvSpPr>
          <p:nvPr>
            <p:ph type="ctrTitle"/>
          </p:nvPr>
        </p:nvSpPr>
        <p:spPr>
          <a:xfrm>
            <a:off x="5289754" y="639097"/>
            <a:ext cx="6253317" cy="3686015"/>
          </a:xfrm>
        </p:spPr>
        <p:txBody>
          <a:bodyPr>
            <a:normAutofit/>
          </a:bodyPr>
          <a:lstStyle/>
          <a:p>
            <a:r>
              <a:rPr lang="en-US" b="0" i="0" dirty="0" err="1">
                <a:solidFill>
                  <a:srgbClr val="333333"/>
                </a:solidFill>
                <a:effectLst/>
                <a:latin typeface="Arial" panose="020B0604020202020204" pitchFamily="34" charset="0"/>
                <a:cs typeface="Arial" panose="020B0604020202020204" pitchFamily="34" charset="0"/>
              </a:rPr>
              <a:t>Lecția</a:t>
            </a:r>
            <a:r>
              <a:rPr lang="en-US" b="0" i="0" dirty="0">
                <a:solidFill>
                  <a:srgbClr val="333333"/>
                </a:solidFill>
                <a:effectLst/>
                <a:latin typeface="Arial" panose="020B0604020202020204" pitchFamily="34" charset="0"/>
                <a:cs typeface="Arial" panose="020B0604020202020204" pitchFamily="34" charset="0"/>
              </a:rPr>
              <a:t> 2</a:t>
            </a:r>
            <a:endParaRPr lang="en-US" sz="8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8E9CFF2-3777-4FF4-A759-8491175B0B7C}"/>
              </a:ext>
            </a:extLst>
          </p:cNvPr>
          <p:cNvSpPr>
            <a:spLocks noGrp="1"/>
          </p:cNvSpPr>
          <p:nvPr>
            <p:ph type="subTitle" idx="1"/>
          </p:nvPr>
        </p:nvSpPr>
        <p:spPr>
          <a:xfrm>
            <a:off x="5289754" y="4751869"/>
            <a:ext cx="6269347" cy="1021498"/>
          </a:xfrm>
        </p:spPr>
        <p:txBody>
          <a:bodyPr>
            <a:normAutofit/>
          </a:bodyPr>
          <a:lstStyle/>
          <a:p>
            <a:r>
              <a:rPr lang="en-US" dirty="0" err="1" smtClean="0">
                <a:solidFill>
                  <a:srgbClr val="333333"/>
                </a:solidFill>
                <a:latin typeface="Arial" panose="020B0604020202020204" pitchFamily="34" charset="0"/>
                <a:cs typeface="Arial" panose="020B0604020202020204" pitchFamily="34" charset="0"/>
              </a:rPr>
              <a:t>gimnaziu</a:t>
            </a:r>
            <a:endParaRPr lang="en-US" sz="2400" dirty="0">
              <a:solidFill>
                <a:schemeClr val="tx1">
                  <a:lumMod val="85000"/>
                  <a:lumOff val="15000"/>
                </a:schemeClr>
              </a:solidFill>
              <a:latin typeface="Arial" panose="020B0604020202020204" pitchFamily="34" charset="0"/>
              <a:cs typeface="Arial" panose="020B0604020202020204" pitchFamily="34" charset="0"/>
            </a:endParaRPr>
          </a:p>
        </p:txBody>
      </p:sp>
      <p:cxnSp>
        <p:nvCxnSpPr>
          <p:cNvPr id="24" name="Straight Connector 23">
            <a:extLst>
              <a:ext uri="{FF2B5EF4-FFF2-40B4-BE49-F238E27FC236}">
                <a16:creationId xmlns:a16="http://schemas.microsoft.com/office/drawing/2014/main" xmlns="" id="{E7A7CD63-7EC3-44F3-95D0-595C4019FF2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DE5C81AC-72FD-4560-9054-40C7B574B721}"/>
              </a:ext>
            </a:extLst>
          </p:cNvPr>
          <p:cNvPicPr>
            <a:picLocks noChangeAspect="1"/>
          </p:cNvPicPr>
          <p:nvPr/>
        </p:nvPicPr>
        <p:blipFill>
          <a:blip r:embed="rId2">
            <a:extLst>
              <a:ext uri="{28A0092B-C50C-407E-A947-70E740481C1C}">
                <a14:useLocalDpi xmlns:a14="http://schemas.microsoft.com/office/drawing/2010/main" xmlns="" val="0"/>
              </a:ext>
            </a:extLst>
          </a:blip>
          <a:srcRect/>
          <a:stretch/>
        </p:blipFill>
        <p:spPr>
          <a:xfrm>
            <a:off x="413238" y="439616"/>
            <a:ext cx="4510453" cy="6013937"/>
          </a:xfrm>
          <a:prstGeom prst="rect">
            <a:avLst/>
          </a:prstGeom>
        </p:spPr>
      </p:pic>
    </p:spTree>
    <p:extLst>
      <p:ext uri="{BB962C8B-B14F-4D97-AF65-F5344CB8AC3E}">
        <p14:creationId xmlns:p14="http://schemas.microsoft.com/office/powerpoint/2010/main" xmlns="" val="404373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a:solidFill>
                  <a:schemeClr val="bg1"/>
                </a:solidFill>
                <a:effectLst/>
                <a:latin typeface="Arial" panose="020B0604020202020204" pitchFamily="34" charset="0"/>
                <a:cs typeface="Arial" panose="020B0604020202020204" pitchFamily="34" charset="0"/>
              </a:rPr>
              <a:t>La </a:t>
            </a:r>
            <a:r>
              <a:rPr lang="en-US" sz="2400" b="0" i="0" dirty="0" err="1">
                <a:solidFill>
                  <a:schemeClr val="bg1"/>
                </a:solidFill>
                <a:effectLst/>
                <a:latin typeface="Arial" panose="020B0604020202020204" pitchFamily="34" charset="0"/>
                <a:cs typeface="Arial" panose="020B0604020202020204" pitchFamily="34" charset="0"/>
              </a:rPr>
              <a:t>începutul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partidei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ambii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jucători</a:t>
            </a:r>
            <a:r>
              <a:rPr lang="en-US" sz="2400" b="0" i="0" dirty="0">
                <a:solidFill>
                  <a:schemeClr val="bg1"/>
                </a:solidFill>
                <a:effectLst/>
                <a:latin typeface="Arial" panose="020B0604020202020204" pitchFamily="34" charset="0"/>
                <a:cs typeface="Arial" panose="020B0604020202020204" pitchFamily="34" charset="0"/>
              </a:rPr>
              <a:t> au </a:t>
            </a:r>
            <a:r>
              <a:rPr lang="en-US" sz="2400" b="0" i="0" dirty="0" err="1">
                <a:solidFill>
                  <a:schemeClr val="bg1"/>
                </a:solidFill>
                <a:effectLst/>
                <a:latin typeface="Arial" panose="020B0604020202020204" pitchFamily="34" charset="0"/>
                <a:cs typeface="Arial" panose="020B0604020202020204" pitchFamily="34" charset="0"/>
              </a:rPr>
              <a:t>câte</a:t>
            </a:r>
            <a:r>
              <a:rPr lang="en-US" sz="2400" b="0" i="0" dirty="0">
                <a:solidFill>
                  <a:schemeClr val="bg1"/>
                </a:solidFill>
                <a:effectLst/>
                <a:latin typeface="Arial" panose="020B0604020202020204" pitchFamily="34" charset="0"/>
                <a:cs typeface="Arial" panose="020B0604020202020204" pitchFamily="34" charset="0"/>
              </a:rPr>
              <a:t> 16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deschisă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iar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celălalt</a:t>
            </a:r>
            <a:r>
              <a:rPr lang="en-US" sz="2400" b="0" i="0" dirty="0">
                <a:solidFill>
                  <a:schemeClr val="bg1"/>
                </a:solidFill>
                <a:effectLst/>
                <a:latin typeface="Arial" panose="020B0604020202020204" pitchFamily="34" charset="0"/>
                <a:cs typeface="Arial" panose="020B0604020202020204" pitchFamily="34" charset="0"/>
              </a:rPr>
              <a:t> 16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închisă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negre</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cele</a:t>
            </a:r>
            <a:r>
              <a:rPr lang="en-US" sz="2400" b="0" i="0" dirty="0">
                <a:solidFill>
                  <a:schemeClr val="bg1"/>
                </a:solidFill>
                <a:effectLst/>
                <a:latin typeface="Arial" panose="020B0604020202020204" pitchFamily="34" charset="0"/>
                <a:cs typeface="Arial" panose="020B0604020202020204" pitchFamily="34" charset="0"/>
              </a:rPr>
              <a:t> 16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fac </a:t>
            </a:r>
            <a:r>
              <a:rPr lang="en-US" sz="2400" b="0" i="0" dirty="0" err="1">
                <a:solidFill>
                  <a:schemeClr val="bg1"/>
                </a:solidFill>
                <a:effectLst/>
                <a:latin typeface="Arial" panose="020B0604020202020204" pitchFamily="34" charset="0"/>
                <a:cs typeface="Arial" panose="020B0604020202020204" pitchFamily="34" charset="0"/>
              </a:rPr>
              <a:t>parte</a:t>
            </a:r>
            <a:r>
              <a:rPr lang="en-US" sz="2400" b="0" i="0" dirty="0">
                <a:solidFill>
                  <a:schemeClr val="bg1"/>
                </a:solidFill>
                <a:effectLst/>
                <a:latin typeface="Arial" panose="020B0604020202020204" pitchFamily="34" charset="0"/>
                <a:cs typeface="Arial" panose="020B0604020202020204" pitchFamily="34" charset="0"/>
              </a:rPr>
              <a:t> opt </a:t>
            </a:r>
            <a:r>
              <a:rPr lang="en-US" sz="2400" b="0" i="0" u="none" strike="noStrike" dirty="0">
                <a:solidFill>
                  <a:schemeClr val="bg1"/>
                </a:solidFill>
                <a:effectLst/>
                <a:latin typeface="Arial" panose="020B0604020202020204" pitchFamily="34" charset="0"/>
                <a:cs typeface="Arial" panose="020B0604020202020204" pitchFamily="34" charset="0"/>
              </a:rPr>
              <a:t>pioni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opt </a:t>
            </a:r>
            <a:r>
              <a:rPr lang="en-US" sz="2400" b="0" i="0" dirty="0" err="1">
                <a:solidFill>
                  <a:schemeClr val="bg1"/>
                </a:solidFill>
                <a:effectLst/>
                <a:latin typeface="Arial" panose="020B0604020202020204" pitchFamily="34" charset="0"/>
                <a:cs typeface="Arial" panose="020B0604020202020204" pitchFamily="34" charset="0"/>
              </a:rPr>
              <a:t>figuri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a:solidFill>
                  <a:schemeClr val="bg1"/>
                </a:solidFill>
                <a:effectLst/>
                <a:latin typeface="Arial" panose="020B0604020202020204" pitchFamily="34" charset="0"/>
                <a:cs typeface="Arial" panose="020B0604020202020204" pitchFamily="34" charset="0"/>
              </a:rPr>
              <a:t>rege</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a:solidFill>
                  <a:schemeClr val="bg1"/>
                </a:solidFill>
                <a:effectLst/>
                <a:latin typeface="Arial" panose="020B0604020202020204" pitchFamily="34" charset="0"/>
                <a:cs typeface="Arial" panose="020B0604020202020204" pitchFamily="34" charset="0"/>
              </a:rPr>
              <a:t>dama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doua</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a:solidFill>
                  <a:schemeClr val="bg1"/>
                </a:solidFill>
                <a:effectLst/>
                <a:latin typeface="Arial" panose="020B0604020202020204" pitchFamily="34" charset="0"/>
                <a:cs typeface="Arial" panose="020B0604020202020204" pitchFamily="34" charset="0"/>
              </a:rPr>
              <a:t>turnuri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a:solidFill>
                  <a:schemeClr val="bg1"/>
                </a:solidFill>
                <a:effectLst/>
                <a:latin typeface="Arial" panose="020B0604020202020204" pitchFamily="34" charset="0"/>
                <a:cs typeface="Arial" panose="020B0604020202020204" pitchFamily="34" charset="0"/>
              </a:rPr>
              <a:t>nebuni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doi</a:t>
            </a:r>
            <a:r>
              <a:rPr lang="en-US" sz="2400" b="0" i="0" dirty="0">
                <a:solidFill>
                  <a:schemeClr val="bg1"/>
                </a:solidFill>
                <a:effectLst/>
                <a:latin typeface="Arial" panose="020B0604020202020204" pitchFamily="34" charset="0"/>
                <a:cs typeface="Arial" panose="020B0604020202020204" pitchFamily="34" charset="0"/>
              </a:rPr>
              <a:t> </a:t>
            </a:r>
            <a:r>
              <a:rPr lang="en-US" sz="2400" b="0" i="0" u="none" strike="noStrike" dirty="0">
                <a:solidFill>
                  <a:schemeClr val="bg1"/>
                </a:solidFill>
                <a:effectLst/>
                <a:latin typeface="Arial" panose="020B0604020202020204" pitchFamily="34" charset="0"/>
                <a:cs typeface="Arial" panose="020B0604020202020204" pitchFamily="34" charset="0"/>
              </a:rPr>
              <a:t>cai</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2 – </a:t>
            </a:r>
            <a:r>
              <a:rPr lang="es-ES" dirty="0" err="1">
                <a:solidFill>
                  <a:schemeClr val="bg1"/>
                </a:solidFill>
                <a:latin typeface="Arial" panose="020B0604020202020204" pitchFamily="34" charset="0"/>
                <a:cs typeface="Arial" panose="020B0604020202020204" pitchFamily="34" charset="0"/>
              </a:rPr>
              <a:t>piesele</a:t>
            </a:r>
            <a:r>
              <a:rPr lang="es-ES" b="0" i="0" dirty="0">
                <a:solidFill>
                  <a:schemeClr val="bg1"/>
                </a:solidFill>
                <a:effectLst/>
                <a:latin typeface="Arial" panose="020B0604020202020204" pitchFamily="34" charset="0"/>
                <a:cs typeface="Arial" panose="020B0604020202020204" pitchFamily="34" charset="0"/>
              </a:rPr>
              <a:t>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1714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Jucătorul</a:t>
            </a:r>
            <a:r>
              <a:rPr lang="en-US" sz="2400" b="0" i="0" dirty="0">
                <a:solidFill>
                  <a:schemeClr val="bg1"/>
                </a:solidFill>
                <a:effectLst/>
                <a:latin typeface="Arial" panose="020B0604020202020204" pitchFamily="34" charset="0"/>
                <a:cs typeface="Arial" panose="020B0604020202020204" pitchFamily="34" charset="0"/>
              </a:rPr>
              <a:t> care are </a:t>
            </a:r>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albe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începe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întotdeauna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primul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partida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executând</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mutarea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după</a:t>
            </a:r>
            <a:r>
              <a:rPr lang="en-US" sz="2400" b="0" i="0" dirty="0">
                <a:solidFill>
                  <a:schemeClr val="bg1"/>
                </a:solidFill>
                <a:effectLst/>
                <a:latin typeface="Arial" panose="020B0604020202020204" pitchFamily="34" charset="0"/>
                <a:cs typeface="Arial" panose="020B0604020202020204" pitchFamily="34" charset="0"/>
              </a:rPr>
              <a:t> care </a:t>
            </a:r>
            <a:r>
              <a:rPr lang="en-US" sz="2400" b="0" i="0" dirty="0" err="1">
                <a:solidFill>
                  <a:schemeClr val="bg1"/>
                </a:solidFill>
                <a:effectLst/>
                <a:latin typeface="Arial" panose="020B0604020202020204" pitchFamily="34" charset="0"/>
                <a:cs typeface="Arial" panose="020B0604020202020204" pitchFamily="34" charset="0"/>
              </a:rPr>
              <a:t>urmează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răspunsul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negrului</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mutată</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liber </a:t>
            </a:r>
            <a:r>
              <a:rPr lang="en-US" sz="2400" b="0" i="0" dirty="0" err="1">
                <a:solidFill>
                  <a:schemeClr val="bg1"/>
                </a:solidFill>
                <a:effectLst/>
                <a:latin typeface="Arial" panose="020B0604020202020204" pitchFamily="34" charset="0"/>
                <a:cs typeface="Arial" panose="020B0604020202020204" pitchFamily="34" charset="0"/>
              </a:rPr>
              <a:t>sau</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ocupat</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cazul</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urmă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adversă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este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scoasă</a:t>
            </a:r>
            <a:r>
              <a:rPr lang="en-US" sz="2400" b="0" i="0" dirty="0">
                <a:solidFill>
                  <a:schemeClr val="bg1"/>
                </a:solidFill>
                <a:effectLst/>
                <a:latin typeface="Arial" panose="020B0604020202020204" pitchFamily="34" charset="0"/>
                <a:cs typeface="Arial" panose="020B0604020202020204" pitchFamily="34" charset="0"/>
              </a:rPr>
              <a:t> din </a:t>
            </a:r>
            <a:r>
              <a:rPr lang="en-US" sz="2400" b="0" i="0" dirty="0" err="1">
                <a:solidFill>
                  <a:schemeClr val="bg1"/>
                </a:solidFill>
                <a:effectLst/>
                <a:latin typeface="Arial" panose="020B0604020202020204" pitchFamily="34" charset="0"/>
                <a:cs typeface="Arial" panose="020B0604020202020204" pitchFamily="34" charset="0"/>
              </a:rPr>
              <a:t>joc</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capturare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deci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înțelegem</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nicio</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nu </a:t>
            </a:r>
            <a:r>
              <a:rPr lang="en-US" sz="2400" b="0" i="0" dirty="0" err="1">
                <a:solidFill>
                  <a:schemeClr val="bg1"/>
                </a:solidFill>
                <a:effectLst/>
                <a:latin typeface="Arial" panose="020B0604020202020204" pitchFamily="34" charset="0"/>
                <a:cs typeface="Arial" panose="020B0604020202020204" pitchFamily="34" charset="0"/>
              </a:rPr>
              <a:t>poate</a:t>
            </a:r>
            <a:r>
              <a:rPr lang="en-US" sz="2400" b="0" i="0" dirty="0">
                <a:solidFill>
                  <a:schemeClr val="bg1"/>
                </a:solidFill>
                <a:effectLst/>
                <a:latin typeface="Arial" panose="020B0604020202020204" pitchFamily="34" charset="0"/>
                <a:cs typeface="Arial" panose="020B0604020202020204" pitchFamily="34" charset="0"/>
              </a:rPr>
              <a:t> fi </a:t>
            </a:r>
            <a:r>
              <a:rPr lang="en-US" sz="2400" b="0" i="0" dirty="0" err="1">
                <a:solidFill>
                  <a:schemeClr val="bg1"/>
                </a:solidFill>
                <a:effectLst/>
                <a:latin typeface="Arial" panose="020B0604020202020204" pitchFamily="34" charset="0"/>
                <a:cs typeface="Arial" panose="020B0604020202020204" pitchFamily="34" charset="0"/>
              </a:rPr>
              <a:t>mutată</a:t>
            </a:r>
            <a:r>
              <a:rPr lang="en-US" sz="2400" b="0" i="0" dirty="0">
                <a:solidFill>
                  <a:schemeClr val="bg1"/>
                </a:solidFill>
                <a:effectLst/>
                <a:latin typeface="Arial" panose="020B0604020202020204" pitchFamily="34" charset="0"/>
                <a:cs typeface="Arial" panose="020B0604020202020204" pitchFamily="34" charset="0"/>
              </a:rPr>
              <a:t> pe un </a:t>
            </a:r>
            <a:r>
              <a:rPr lang="en-US" sz="2400" b="0" i="0" dirty="0" err="1">
                <a:solidFill>
                  <a:schemeClr val="bg1"/>
                </a:solidFill>
                <a:effectLst/>
                <a:latin typeface="Arial" panose="020B0604020202020204" pitchFamily="34" charset="0"/>
                <a:cs typeface="Arial" panose="020B0604020202020204" pitchFamily="34" charset="0"/>
              </a:rPr>
              <a:t>câmp</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ocupat</a:t>
            </a:r>
            <a:r>
              <a:rPr lang="en-US" sz="2400" b="0" i="0" dirty="0">
                <a:solidFill>
                  <a:schemeClr val="bg1"/>
                </a:solidFill>
                <a:effectLst/>
                <a:latin typeface="Arial" panose="020B0604020202020204" pitchFamily="34" charset="0"/>
                <a:cs typeface="Arial" panose="020B0604020202020204" pitchFamily="34" charset="0"/>
              </a:rPr>
              <a:t> de o </a:t>
            </a:r>
            <a:r>
              <a:rPr lang="en-US" sz="2400" b="0" i="0" dirty="0" err="1">
                <a:solidFill>
                  <a:schemeClr val="bg1"/>
                </a:solidFill>
                <a:effectLst/>
                <a:latin typeface="Arial" panose="020B0604020202020204" pitchFamily="34" charset="0"/>
                <a:cs typeface="Arial" panose="020B0604020202020204" pitchFamily="34" charset="0"/>
              </a:rPr>
              <a:t>piesă</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aceeași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culoare</a:t>
            </a:r>
            <a:r>
              <a:rPr lang="en-US" sz="2400" b="0" i="0" dirty="0">
                <a:solidFill>
                  <a:schemeClr val="bg1"/>
                </a:solidFill>
                <a:effectLst/>
                <a:latin typeface="Arial" panose="020B0604020202020204" pitchFamily="34" charset="0"/>
                <a:cs typeface="Arial" panose="020B0604020202020204" pitchFamily="34" charset="0"/>
              </a:rPr>
              <a:t>.</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2 – </a:t>
            </a:r>
            <a:r>
              <a:rPr lang="es-ES" dirty="0" err="1">
                <a:solidFill>
                  <a:schemeClr val="bg1"/>
                </a:solidFill>
                <a:latin typeface="Arial" panose="020B0604020202020204" pitchFamily="34" charset="0"/>
                <a:cs typeface="Arial" panose="020B0604020202020204" pitchFamily="34" charset="0"/>
              </a:rPr>
              <a:t>piesele</a:t>
            </a:r>
            <a:r>
              <a:rPr lang="es-ES" b="0" i="0" dirty="0">
                <a:solidFill>
                  <a:schemeClr val="bg1"/>
                </a:solidFill>
                <a:effectLst/>
                <a:latin typeface="Arial" panose="020B0604020202020204" pitchFamily="34" charset="0"/>
                <a:cs typeface="Arial" panose="020B0604020202020204" pitchFamily="34" charset="0"/>
              </a:rPr>
              <a:t>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7120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r>
              <a:rPr lang="en-US" sz="2400" b="0" i="0" dirty="0" err="1">
                <a:solidFill>
                  <a:schemeClr val="bg1"/>
                </a:solidFill>
                <a:effectLst/>
                <a:latin typeface="Arial" panose="020B0604020202020204" pitchFamily="34" charset="0"/>
                <a:cs typeface="Arial" panose="020B0604020202020204" pitchFamily="34" charset="0"/>
              </a:rPr>
              <a:t>Piesele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folosite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cadrul</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competițiilor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oficiale</a:t>
            </a:r>
            <a:r>
              <a:rPr lang="en-US" sz="2400" b="0" i="0" dirty="0">
                <a:solidFill>
                  <a:schemeClr val="bg1"/>
                </a:solidFill>
                <a:effectLst/>
                <a:latin typeface="Arial" panose="020B0604020202020204" pitchFamily="34" charset="0"/>
                <a:cs typeface="Arial" panose="020B0604020202020204" pitchFamily="34" charset="0"/>
              </a:rPr>
              <a:t> sunt de tip „Staunton”. </a:t>
            </a:r>
            <a:r>
              <a:rPr lang="en-US" sz="2400" b="0" i="0" dirty="0" err="1">
                <a:solidFill>
                  <a:schemeClr val="bg1"/>
                </a:solidFill>
                <a:effectLst/>
                <a:latin typeface="Arial" panose="020B0604020202020204" pitchFamily="34" charset="0"/>
                <a:cs typeface="Arial" panose="020B0604020202020204" pitchFamily="34" charset="0"/>
              </a:rPr>
              <a:t>Acestea</a:t>
            </a:r>
            <a:r>
              <a:rPr lang="en-US" sz="2400" b="0" i="0" dirty="0">
                <a:solidFill>
                  <a:schemeClr val="bg1"/>
                </a:solidFill>
                <a:effectLst/>
                <a:latin typeface="Arial" panose="020B0604020202020204" pitchFamily="34" charset="0"/>
                <a:cs typeface="Arial" panose="020B0604020202020204" pitchFamily="34" charset="0"/>
              </a:rPr>
              <a:t> sunt un model </a:t>
            </a:r>
            <a:r>
              <a:rPr lang="en-US" sz="2400" b="0" i="0" dirty="0" err="1">
                <a:solidFill>
                  <a:schemeClr val="bg1"/>
                </a:solidFill>
                <a:effectLst/>
                <a:latin typeface="Arial" panose="020B0604020202020204" pitchFamily="34" charset="0"/>
                <a:cs typeface="Arial" panose="020B0604020202020204" pitchFamily="34" charset="0"/>
              </a:rPr>
              <a:t>perfecționat</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piese</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creat</a:t>
            </a:r>
            <a:r>
              <a:rPr lang="en-US" sz="2400" b="0" i="0" dirty="0">
                <a:solidFill>
                  <a:schemeClr val="bg1"/>
                </a:solidFill>
                <a:effectLst/>
                <a:latin typeface="Arial" panose="020B0604020202020204" pitchFamily="34" charset="0"/>
                <a:cs typeface="Arial" panose="020B0604020202020204" pitchFamily="34" charset="0"/>
              </a:rPr>
              <a:t> de </a:t>
            </a:r>
            <a:r>
              <a:rPr lang="en-US" sz="2400" b="0" i="0" dirty="0" err="1">
                <a:solidFill>
                  <a:schemeClr val="bg1"/>
                </a:solidFill>
                <a:effectLst/>
                <a:latin typeface="Arial" panose="020B0604020202020204" pitchFamily="34" charset="0"/>
                <a:cs typeface="Arial" panose="020B0604020202020204" pitchFamily="34" charset="0"/>
              </a:rPr>
              <a:t>englezul</a:t>
            </a:r>
            <a:r>
              <a:rPr lang="en-US" sz="2400" b="0" i="0" dirty="0">
                <a:solidFill>
                  <a:schemeClr val="bg1"/>
                </a:solidFill>
                <a:effectLst/>
                <a:latin typeface="Arial" panose="020B0604020202020204" pitchFamily="34" charset="0"/>
                <a:cs typeface="Arial" panose="020B0604020202020204" pitchFamily="34" charset="0"/>
              </a:rPr>
              <a:t> N. Cook </a:t>
            </a:r>
            <a:r>
              <a:rPr lang="en-US" sz="2400" b="0" i="0" dirty="0" err="1">
                <a:solidFill>
                  <a:schemeClr val="bg1"/>
                </a:solidFill>
                <a:effectLst/>
                <a:latin typeface="Arial" panose="020B0604020202020204" pitchFamily="34" charset="0"/>
                <a:cs typeface="Arial" panose="020B0604020202020204" pitchFamily="34" charset="0"/>
              </a:rPr>
              <a:t>în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anul</a:t>
            </a:r>
            <a:r>
              <a:rPr lang="en-US" sz="2400" b="0" i="0" dirty="0">
                <a:solidFill>
                  <a:schemeClr val="bg1"/>
                </a:solidFill>
                <a:effectLst/>
                <a:latin typeface="Arial" panose="020B0604020202020204" pitchFamily="34" charset="0"/>
                <a:cs typeface="Arial" panose="020B0604020202020204" pitchFamily="34" charset="0"/>
              </a:rPr>
              <a:t> 1848, care </a:t>
            </a:r>
            <a:r>
              <a:rPr lang="en-US" sz="2400" b="0" i="0" dirty="0" err="1">
                <a:solidFill>
                  <a:schemeClr val="bg1"/>
                </a:solidFill>
                <a:effectLst/>
                <a:latin typeface="Arial" panose="020B0604020202020204" pitchFamily="34" charset="0"/>
                <a:cs typeface="Arial" panose="020B0604020202020204" pitchFamily="34" charset="0"/>
              </a:rPr>
              <a:t>poartă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numele</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marelui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șahist</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englez</a:t>
            </a:r>
            <a:r>
              <a:rPr lang="en-US" sz="2400" b="0" i="0" dirty="0">
                <a:solidFill>
                  <a:schemeClr val="bg1"/>
                </a:solidFill>
                <a:effectLst/>
                <a:latin typeface="Arial" panose="020B0604020202020204" pitchFamily="34" charset="0"/>
                <a:cs typeface="Arial" panose="020B0604020202020204" pitchFamily="34" charset="0"/>
              </a:rPr>
              <a:t> N. Staunton (1810-1874). </a:t>
            </a:r>
            <a:r>
              <a:rPr lang="en-US" sz="2400" b="0" i="0" dirty="0" err="1">
                <a:solidFill>
                  <a:schemeClr val="bg1"/>
                </a:solidFill>
                <a:effectLst/>
                <a:latin typeface="Arial" panose="020B0604020202020204" pitchFamily="34" charset="0"/>
                <a:cs typeface="Arial" panose="020B0604020202020204" pitchFamily="34" charset="0"/>
              </a:rPr>
              <a:t>Șahurile</a:t>
            </a:r>
            <a:r>
              <a:rPr lang="en-US" sz="2400" b="0" i="0" dirty="0">
                <a:solidFill>
                  <a:schemeClr val="bg1"/>
                </a:solidFill>
                <a:effectLst/>
                <a:latin typeface="Arial" panose="020B0604020202020204" pitchFamily="34" charset="0"/>
                <a:cs typeface="Arial" panose="020B0604020202020204" pitchFamily="34" charset="0"/>
              </a:rPr>
              <a:t> de tip Staunton se </a:t>
            </a:r>
            <a:r>
              <a:rPr lang="en-US" sz="2400" b="0" i="0" dirty="0" err="1">
                <a:solidFill>
                  <a:schemeClr val="bg1"/>
                </a:solidFill>
                <a:effectLst/>
                <a:latin typeface="Arial" panose="020B0604020202020204" pitchFamily="34" charset="0"/>
                <a:cs typeface="Arial" panose="020B0604020202020204" pitchFamily="34" charset="0"/>
              </a:rPr>
              <a:t>disting</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linia</a:t>
            </a:r>
            <a:r>
              <a:rPr lang="en-US" sz="2400" b="0" i="0" dirty="0">
                <a:solidFill>
                  <a:schemeClr val="bg1"/>
                </a:solidFill>
                <a:effectLst/>
                <a:latin typeface="Arial" panose="020B0604020202020204" pitchFamily="34" charset="0"/>
                <a:cs typeface="Arial" panose="020B0604020202020204" pitchFamily="34" charset="0"/>
              </a:rPr>
              <a:t> lor </a:t>
            </a:r>
            <a:r>
              <a:rPr lang="en-US" sz="2400" b="0" i="0" dirty="0" err="1">
                <a:solidFill>
                  <a:schemeClr val="bg1"/>
                </a:solidFill>
                <a:effectLst/>
                <a:latin typeface="Arial" panose="020B0604020202020204" pitchFamily="34" charset="0"/>
                <a:cs typeface="Arial" panose="020B0604020202020204" pitchFamily="34" charset="0"/>
              </a:rPr>
              <a:t>elegantă</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dar</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și</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prin</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stabilitatea</a:t>
            </a:r>
            <a:r>
              <a:rPr lang="en-US" sz="2400" b="0" i="0" dirty="0">
                <a:solidFill>
                  <a:schemeClr val="bg1"/>
                </a:solidFill>
                <a:effectLst/>
                <a:latin typeface="Arial" panose="020B0604020202020204" pitchFamily="34" charset="0"/>
                <a:cs typeface="Arial" panose="020B0604020202020204" pitchFamily="34" charset="0"/>
              </a:rPr>
              <a:t> </a:t>
            </a:r>
            <a:r>
              <a:rPr lang="en-US" sz="2400" b="0" i="0" dirty="0" err="1">
                <a:solidFill>
                  <a:schemeClr val="bg1"/>
                </a:solidFill>
                <a:effectLst/>
                <a:latin typeface="Arial" panose="020B0604020202020204" pitchFamily="34" charset="0"/>
                <a:cs typeface="Arial" panose="020B0604020202020204" pitchFamily="34" charset="0"/>
              </a:rPr>
              <a:t>ce</a:t>
            </a:r>
            <a:r>
              <a:rPr lang="en-US" sz="2400" b="0" i="0" dirty="0">
                <a:solidFill>
                  <a:schemeClr val="bg1"/>
                </a:solidFill>
                <a:effectLst/>
                <a:latin typeface="Arial" panose="020B0604020202020204" pitchFamily="34" charset="0"/>
                <a:cs typeface="Arial" panose="020B0604020202020204" pitchFamily="34" charset="0"/>
              </a:rPr>
              <a:t> o </a:t>
            </a:r>
            <a:r>
              <a:rPr lang="en-US" sz="2400" b="0" i="0" dirty="0" err="1">
                <a:solidFill>
                  <a:schemeClr val="bg1"/>
                </a:solidFill>
                <a:effectLst/>
                <a:latin typeface="Arial" panose="020B0604020202020204" pitchFamily="34" charset="0"/>
                <a:cs typeface="Arial" panose="020B0604020202020204" pitchFamily="34" charset="0"/>
              </a:rPr>
              <a:t>conferă</a:t>
            </a:r>
            <a:r>
              <a:rPr lang="en-US" sz="2400" b="0" i="0" dirty="0">
                <a:solidFill>
                  <a:schemeClr val="bg1"/>
                </a:solidFill>
                <a:effectLst/>
                <a:latin typeface="Arial" panose="020B0604020202020204" pitchFamily="34" charset="0"/>
                <a:cs typeface="Arial" panose="020B0604020202020204" pitchFamily="34" charset="0"/>
              </a:rPr>
              <a:t> pe </a:t>
            </a:r>
            <a:r>
              <a:rPr lang="en-US" sz="2400" b="0" i="0" u="none" strike="noStrike" dirty="0">
                <a:solidFill>
                  <a:schemeClr val="bg1"/>
                </a:solidFill>
                <a:effectLst/>
                <a:latin typeface="Arial" panose="020B0604020202020204" pitchFamily="34" charset="0"/>
                <a:cs typeface="Arial" panose="020B0604020202020204" pitchFamily="34" charset="0"/>
              </a:rPr>
              <a:t>tabla de </a:t>
            </a:r>
            <a:r>
              <a:rPr lang="en-US" sz="2400" b="0" i="0" u="none" strike="noStrike" dirty="0" err="1">
                <a:solidFill>
                  <a:schemeClr val="bg1"/>
                </a:solidFill>
                <a:effectLst/>
                <a:latin typeface="Arial" panose="020B0604020202020204" pitchFamily="34" charset="0"/>
                <a:cs typeface="Arial" panose="020B0604020202020204" pitchFamily="34" charset="0"/>
              </a:rPr>
              <a:t>șah</a:t>
            </a:r>
            <a:r>
              <a:rPr lang="en-US" sz="2400" b="0" i="0" dirty="0">
                <a:solidFill>
                  <a:schemeClr val="bg1"/>
                </a:solidFill>
                <a:effectLst/>
                <a:latin typeface="Arial" panose="020B0604020202020204" pitchFamily="34" charset="0"/>
                <a:cs typeface="Arial" panose="020B0604020202020204" pitchFamily="34" charset="0"/>
              </a:rPr>
              <a:t>.</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chemeClr val="bg1"/>
                </a:solidFill>
                <a:effectLst/>
                <a:latin typeface="Arial" panose="020B0604020202020204" pitchFamily="34" charset="0"/>
                <a:cs typeface="Arial" panose="020B0604020202020204" pitchFamily="34" charset="0"/>
              </a:rPr>
              <a:t/>
            </a:r>
            <a:br>
              <a:rPr lang="en-US" sz="2400" b="0" i="0" dirty="0">
                <a:solidFill>
                  <a:schemeClr val="bg1"/>
                </a:solidFill>
                <a:effectLst/>
                <a:latin typeface="Arial" panose="020B0604020202020204" pitchFamily="34" charset="0"/>
                <a:cs typeface="Arial" panose="020B0604020202020204" pitchFamily="34" charset="0"/>
              </a:rPr>
            </a:br>
            <a:r>
              <a:rPr lang="en-US" sz="2400" b="0" i="0" dirty="0">
                <a:solidFill>
                  <a:srgbClr val="333333"/>
                </a:solidFill>
                <a:effectLst/>
                <a:latin typeface="Arial" panose="020B0604020202020204" pitchFamily="34" charset="0"/>
                <a:cs typeface="Arial" panose="020B0604020202020204" pitchFamily="34" charset="0"/>
              </a:rPr>
              <a:t>VEZI EXEMPLU ÎN URMĂTORUL SLIDE</a:t>
            </a: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2 – </a:t>
            </a:r>
            <a:r>
              <a:rPr lang="es-ES" dirty="0" err="1">
                <a:solidFill>
                  <a:schemeClr val="bg1"/>
                </a:solidFill>
                <a:latin typeface="Arial" panose="020B0604020202020204" pitchFamily="34" charset="0"/>
                <a:cs typeface="Arial" panose="020B0604020202020204" pitchFamily="34" charset="0"/>
              </a:rPr>
              <a:t>piesele</a:t>
            </a:r>
            <a:r>
              <a:rPr lang="es-ES" b="0" i="0" dirty="0">
                <a:solidFill>
                  <a:schemeClr val="bg1"/>
                </a:solidFill>
                <a:effectLst/>
                <a:latin typeface="Arial" panose="020B0604020202020204" pitchFamily="34" charset="0"/>
                <a:cs typeface="Arial" panose="020B0604020202020204" pitchFamily="34" charset="0"/>
              </a:rPr>
              <a:t>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033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2 – </a:t>
            </a:r>
            <a:r>
              <a:rPr lang="es-ES" dirty="0" err="1">
                <a:solidFill>
                  <a:schemeClr val="bg1"/>
                </a:solidFill>
                <a:latin typeface="Arial" panose="020B0604020202020204" pitchFamily="34" charset="0"/>
                <a:cs typeface="Arial" panose="020B0604020202020204" pitchFamily="34" charset="0"/>
              </a:rPr>
              <a:t>piesele</a:t>
            </a:r>
            <a:r>
              <a:rPr lang="es-ES" b="0" i="0" dirty="0">
                <a:solidFill>
                  <a:schemeClr val="bg1"/>
                </a:solidFill>
                <a:effectLst/>
                <a:latin typeface="Arial" panose="020B0604020202020204" pitchFamily="34" charset="0"/>
                <a:cs typeface="Arial" panose="020B0604020202020204" pitchFamily="34" charset="0"/>
              </a:rPr>
              <a:t>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xmlns="" id="{7F1593F1-D457-4BBA-A270-24AA37A8A74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376837" y="616927"/>
            <a:ext cx="7438292" cy="3719146"/>
          </a:xfrm>
          <a:prstGeom prst="rect">
            <a:avLst/>
          </a:prstGeom>
        </p:spPr>
      </p:pic>
    </p:spTree>
    <p:extLst>
      <p:ext uri="{BB962C8B-B14F-4D97-AF65-F5344CB8AC3E}">
        <p14:creationId xmlns:p14="http://schemas.microsoft.com/office/powerpoint/2010/main" xmlns="" val="1139714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AB2EA78-AEB3-469B-9025-3B17201A457B}"/>
              </a:ext>
            </a:extLst>
          </p:cNvPr>
          <p:cNvSpPr>
            <a:spLocks noGrp="1"/>
          </p:cNvSpPr>
          <p:nvPr>
            <p:ph type="ctrTitle"/>
          </p:nvPr>
        </p:nvSpPr>
        <p:spPr>
          <a:xfrm>
            <a:off x="1097280" y="758952"/>
            <a:ext cx="10058400" cy="3892168"/>
          </a:xfrm>
        </p:spPr>
        <p:txBody>
          <a:bodyPr anchor="ctr">
            <a:normAutofit/>
          </a:bodyPr>
          <a:lstStyle/>
          <a:p>
            <a:pPr lvl="0" algn="ctr"/>
            <a:r>
              <a:rPr lang="en-US" sz="2400" b="0" i="0" dirty="0">
                <a:solidFill>
                  <a:schemeClr val="bg1"/>
                </a:solidFill>
                <a:effectLst/>
                <a:latin typeface="Arial" panose="020B0604020202020204" pitchFamily="34" charset="0"/>
                <a:cs typeface="Arial" panose="020B0604020202020204" pitchFamily="34" charset="0"/>
              </a:rPr>
              <a:t>VĂ MULȚUMESC PENTRU INTERES</a:t>
            </a:r>
            <a:br>
              <a:rPr lang="en-US" sz="2400" b="0" i="0" dirty="0">
                <a:solidFill>
                  <a:schemeClr val="bg1"/>
                </a:solidFill>
                <a:effectLst/>
                <a:latin typeface="Arial" panose="020B0604020202020204" pitchFamily="34" charset="0"/>
                <a:cs typeface="Arial" panose="020B0604020202020204" pitchFamily="34" charset="0"/>
              </a:rPr>
            </a:br>
            <a:endParaRPr lang="en-US" sz="2400" i="1" dirty="0">
              <a:solidFill>
                <a:schemeClr val="bg1"/>
              </a:solidFill>
              <a:latin typeface="Arial" panose="020B0604020202020204" pitchFamily="34" charset="0"/>
              <a:cs typeface="Arial" panose="020B0604020202020204" pitchFamily="34" charset="0"/>
            </a:endParaRPr>
          </a:p>
        </p:txBody>
      </p:sp>
      <p:sp>
        <p:nvSpPr>
          <p:cNvPr id="49" name="Rectangle 48">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xmlns="" id="{255E1F2F-E259-4EA8-9FFD-3A10AF541859}"/>
              </a:ext>
            </a:extLst>
          </p:cNvPr>
          <p:cNvSpPr>
            <a:spLocks noGrp="1"/>
          </p:cNvSpPr>
          <p:nvPr>
            <p:ph type="subTitle" idx="1"/>
          </p:nvPr>
        </p:nvSpPr>
        <p:spPr>
          <a:xfrm>
            <a:off x="1100051" y="5225240"/>
            <a:ext cx="10058400" cy="1143000"/>
          </a:xfrm>
        </p:spPr>
        <p:txBody>
          <a:bodyPr>
            <a:normAutofit/>
          </a:bodyPr>
          <a:lstStyle/>
          <a:p>
            <a:r>
              <a:rPr lang="es-ES" b="0" i="0" dirty="0" err="1">
                <a:solidFill>
                  <a:schemeClr val="bg1"/>
                </a:solidFill>
                <a:effectLst/>
                <a:latin typeface="Arial" panose="020B0604020202020204" pitchFamily="34" charset="0"/>
                <a:cs typeface="Arial" panose="020B0604020202020204" pitchFamily="34" charset="0"/>
              </a:rPr>
              <a:t>Lecția</a:t>
            </a:r>
            <a:r>
              <a:rPr lang="es-ES" b="0" i="0" dirty="0">
                <a:solidFill>
                  <a:schemeClr val="bg1"/>
                </a:solidFill>
                <a:effectLst/>
                <a:latin typeface="Arial" panose="020B0604020202020204" pitchFamily="34" charset="0"/>
                <a:cs typeface="Arial" panose="020B0604020202020204" pitchFamily="34" charset="0"/>
              </a:rPr>
              <a:t> 2 – </a:t>
            </a:r>
            <a:r>
              <a:rPr lang="es-ES" dirty="0" err="1">
                <a:solidFill>
                  <a:schemeClr val="bg1"/>
                </a:solidFill>
                <a:latin typeface="Arial" panose="020B0604020202020204" pitchFamily="34" charset="0"/>
                <a:cs typeface="Arial" panose="020B0604020202020204" pitchFamily="34" charset="0"/>
              </a:rPr>
              <a:t>piesele</a:t>
            </a:r>
            <a:r>
              <a:rPr lang="es-ES" b="0" i="0" dirty="0">
                <a:solidFill>
                  <a:schemeClr val="bg1"/>
                </a:solidFill>
                <a:effectLst/>
                <a:latin typeface="Arial" panose="020B0604020202020204" pitchFamily="34" charset="0"/>
                <a:cs typeface="Arial" panose="020B0604020202020204" pitchFamily="34" charset="0"/>
              </a:rPr>
              <a:t> de </a:t>
            </a:r>
            <a:r>
              <a:rPr lang="es-ES" b="0" i="0" dirty="0" err="1">
                <a:solidFill>
                  <a:schemeClr val="bg1"/>
                </a:solidFill>
                <a:effectLst/>
                <a:latin typeface="Arial" panose="020B0604020202020204" pitchFamily="34" charset="0"/>
                <a:cs typeface="Arial" panose="020B0604020202020204" pitchFamily="34" charset="0"/>
              </a:rPr>
              <a:t>șah</a:t>
            </a:r>
            <a:endParaRPr lang="en-US"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76161970"/>
      </p:ext>
    </p:extLst>
  </p:cSld>
  <p:clrMapOvr>
    <a:masterClrMapping/>
  </p:clrMapOvr>
</p:sld>
</file>

<file path=ppt/theme/theme1.xml><?xml version="1.0" encoding="utf-8"?>
<a:theme xmlns:a="http://schemas.openxmlformats.org/drawingml/2006/main" name="1_RetrospectVTI">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TWO.pptx" id="{769520F8-BFE5-4C8C-A7AA-375C025A91CE}" vid="{AEAFD717-D3C8-4034-8F7E-D5220B0CCEB8}"/>
    </a:ext>
  </a:extLst>
</a:theme>
</file>

<file path=docProps/app.xml><?xml version="1.0" encoding="utf-8"?>
<Properties xmlns="http://schemas.openxmlformats.org/officeDocument/2006/extended-properties" xmlns:vt="http://schemas.openxmlformats.org/officeDocument/2006/docPropsVTypes">
  <TotalTime>0</TotalTime>
  <Words>206</Words>
  <PresentationFormat>Custom</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1_RetrospectVTI</vt:lpstr>
      <vt:lpstr>Lecția 2</vt:lpstr>
      <vt:lpstr>La începutul partidei, ambii jucători au câte 16 piese de culoare deschisă (piese albe), iar celălalt 16 piese de culoare închisă (piese negre). Din cele 16 piese fac parte opt pioni și opt figuri: rege, dama, doua turnuri, doi nebuni și doi cai.</vt:lpstr>
      <vt:lpstr>Jucătorul care are piesele albe începe întotdeauna primul partida, executând mutarea sa, după care urmează răspunsul negrului. O piesă poate fi mutată pe un câmp liber sau ocupat de o piesă adversă. În cazul din urmă, piesa adversă este scoasă din joc prin „capturare”, deci înțelegem că nicio piesă nu poate fi mutată pe un câmp ocupat de o piesă de aceeași culoare.</vt:lpstr>
      <vt:lpstr>Piesele folosite în cadrul competițiilor oficiale sunt de tip „Staunton”. Acestea sunt un model perfecționat de piese de șah, creat de englezul N. Cook în anul 1848, care poartă numele marelui șahist englez N. Staunton (1810-1874). Șahurile de tip Staunton se disting prin linia lor elegantă, dar și prin stabilitatea ce o conferă pe tabla de șah.  VEZI EXEMPLU ÎN URMĂTORUL SLIDE</vt:lpstr>
      <vt:lpstr>Slide 5</vt:lpstr>
      <vt:lpstr>VĂ MULȚUMESC PENTRU INTERES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Lecția 2</dc:title>
  <cp:lastModifiedBy>Amos</cp:lastModifiedBy>
  <cp:revision>1</cp:revision>
  <dcterms:modified xsi:type="dcterms:W3CDTF">2022-01-20T15:01:04Z</dcterms:modified>
</cp:coreProperties>
</file>