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96" y="-57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xmlns=""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9925CCF1-92C0-4AF3-BFAF-4921631915AB}"/>
              </a:ext>
            </a:extLst>
          </p:cNvPr>
          <p:cNvSpPr>
            <a:spLocks noGrp="1"/>
          </p:cNvSpPr>
          <p:nvPr>
            <p:ph type="dt" sz="half" idx="10"/>
          </p:nvPr>
        </p:nvSpPr>
        <p:spPr/>
        <p:txBody>
          <a:bodyPr/>
          <a:lstStyle/>
          <a:p>
            <a:fld id="{9184DA70-C731-4C70-880D-CCD4705E623C}" type="datetime1">
              <a:rPr lang="en-US" smtClean="0"/>
              <a:pPr/>
              <a:t>1/20/2022</a:t>
            </a:fld>
            <a:endParaRPr lang="en-US" dirty="0"/>
          </a:p>
        </p:txBody>
      </p:sp>
      <p:sp>
        <p:nvSpPr>
          <p:cNvPr id="5" name="Footer Placeholder 4">
            <a:extLst>
              <a:ext uri="{FF2B5EF4-FFF2-40B4-BE49-F238E27FC236}">
                <a16:creationId xmlns:a16="http://schemas.microsoft.com/office/drawing/2014/main" xmlns=""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FAEB271-5CC0-4759-BC6E-8BE53AB227C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7D5506EE-1026-4F35-9ACC-BD05BE0F9B36}"/>
              </a:ext>
            </a:extLst>
          </p:cNvPr>
          <p:cNvSpPr>
            <a:spLocks noGrp="1"/>
          </p:cNvSpPr>
          <p:nvPr>
            <p:ph type="dt" sz="half" idx="10"/>
          </p:nvPr>
        </p:nvSpPr>
        <p:spPr/>
        <p:txBody>
          <a:bodyPr/>
          <a:lstStyle/>
          <a:p>
            <a:fld id="{B612A279-0833-481D-8C56-F67FD0AC6C50}" type="datetime1">
              <a:rPr lang="en-US" smtClean="0"/>
              <a:pPr/>
              <a:t>1/20/2022</a:t>
            </a:fld>
            <a:endParaRPr lang="en-US" dirty="0"/>
          </a:p>
        </p:txBody>
      </p:sp>
      <p:sp>
        <p:nvSpPr>
          <p:cNvPr id="8" name="Footer Placeholder 7">
            <a:extLst>
              <a:ext uri="{FF2B5EF4-FFF2-40B4-BE49-F238E27FC236}">
                <a16:creationId xmlns:a16="http://schemas.microsoft.com/office/drawing/2014/main" xmlns=""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999B2253-74CC-409E-BEB0-F8EFCFCB562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AF33D6B0-F070-45C4-A472-19F432BE3932}"/>
              </a:ext>
            </a:extLst>
          </p:cNvPr>
          <p:cNvSpPr>
            <a:spLocks noGrp="1"/>
          </p:cNvSpPr>
          <p:nvPr>
            <p:ph type="dt" sz="half" idx="10"/>
          </p:nvPr>
        </p:nvSpPr>
        <p:spPr/>
        <p:txBody>
          <a:bodyPr/>
          <a:lstStyle/>
          <a:p>
            <a:fld id="{6587DA83-5663-4C9C-B9AA-0B40A3DAFF81}" type="datetime1">
              <a:rPr lang="en-US" smtClean="0"/>
              <a:pPr/>
              <a:t>1/20/2022</a:t>
            </a:fld>
            <a:endParaRPr lang="en-US" dirty="0"/>
          </a:p>
        </p:txBody>
      </p:sp>
      <p:sp>
        <p:nvSpPr>
          <p:cNvPr id="8" name="Footer Placeholder 7">
            <a:extLst>
              <a:ext uri="{FF2B5EF4-FFF2-40B4-BE49-F238E27FC236}">
                <a16:creationId xmlns:a16="http://schemas.microsoft.com/office/drawing/2014/main" xmlns=""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F762A46F-6BE5-4D12-9412-5CA7672EA8E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54D8B55-9EA8-4B81-8E84-9B93B0A27559}"/>
              </a:ext>
            </a:extLst>
          </p:cNvPr>
          <p:cNvSpPr>
            <a:spLocks noGrp="1"/>
          </p:cNvSpPr>
          <p:nvPr>
            <p:ph type="dt" sz="half" idx="10"/>
          </p:nvPr>
        </p:nvSpPr>
        <p:spPr/>
        <p:txBody>
          <a:bodyPr/>
          <a:lstStyle/>
          <a:p>
            <a:fld id="{4BE1D723-8F53-4F53-90B0-1982A396982E}" type="datetime1">
              <a:rPr lang="en-US" smtClean="0"/>
              <a:pPr/>
              <a:t>1/20/2022</a:t>
            </a:fld>
            <a:endParaRPr lang="en-US" dirty="0"/>
          </a:p>
        </p:txBody>
      </p:sp>
      <p:sp>
        <p:nvSpPr>
          <p:cNvPr id="8" name="Footer Placeholder 7">
            <a:extLst>
              <a:ext uri="{FF2B5EF4-FFF2-40B4-BE49-F238E27FC236}">
                <a16:creationId xmlns:a16="http://schemas.microsoft.com/office/drawing/2014/main" xmlns=""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4AAB51D-4141-4682-9375-DAFD5FB9DD1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xmlns=""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xmlns="" id="{AAF2E137-EC28-48F8-9198-1F02539029B6}"/>
              </a:ext>
            </a:extLst>
          </p:cNvPr>
          <p:cNvSpPr>
            <a:spLocks noGrp="1"/>
          </p:cNvSpPr>
          <p:nvPr>
            <p:ph type="dt" sz="half" idx="10"/>
          </p:nvPr>
        </p:nvSpPr>
        <p:spPr/>
        <p:txBody>
          <a:bodyPr/>
          <a:lstStyle/>
          <a:p>
            <a:fld id="{97669AF7-7BEB-44E4-9852-375E34362B5B}" type="datetime1">
              <a:rPr lang="en-US" smtClean="0"/>
              <a:pPr/>
              <a:t>1/20/2022</a:t>
            </a:fld>
            <a:endParaRPr lang="en-US" dirty="0"/>
          </a:p>
        </p:txBody>
      </p:sp>
      <p:sp>
        <p:nvSpPr>
          <p:cNvPr id="8" name="Footer Placeholder 7">
            <a:extLst>
              <a:ext uri="{FF2B5EF4-FFF2-40B4-BE49-F238E27FC236}">
                <a16:creationId xmlns:a16="http://schemas.microsoft.com/office/drawing/2014/main" xmlns=""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xmlns="" id="{69C6AFF8-42B4-4D05-969B-9F5FB335555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5782D47D-B0DC-4C40-BCC6-BBBA32584A38}"/>
              </a:ext>
            </a:extLst>
          </p:cNvPr>
          <p:cNvSpPr>
            <a:spLocks noGrp="1"/>
          </p:cNvSpPr>
          <p:nvPr>
            <p:ph type="dt" sz="half" idx="10"/>
          </p:nvPr>
        </p:nvSpPr>
        <p:spPr/>
        <p:txBody>
          <a:bodyPr/>
          <a:lstStyle/>
          <a:p>
            <a:fld id="{BAAAC38D-0552-4C82-B593-E6124DFADBE2}" type="datetime1">
              <a:rPr lang="en-US" smtClean="0"/>
              <a:pPr/>
              <a:t>1/20/2022</a:t>
            </a:fld>
            <a:endParaRPr lang="en-US" dirty="0"/>
          </a:p>
        </p:txBody>
      </p:sp>
      <p:sp>
        <p:nvSpPr>
          <p:cNvPr id="9" name="Footer Placeholder 8">
            <a:extLst>
              <a:ext uri="{FF2B5EF4-FFF2-40B4-BE49-F238E27FC236}">
                <a16:creationId xmlns:a16="http://schemas.microsoft.com/office/drawing/2014/main" xmlns=""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2AC511A1-9BBD-42DE-92FB-2AF44F8E97A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8AF8A515-AA94-45D1-9223-5C2272618D85}"/>
              </a:ext>
            </a:extLst>
          </p:cNvPr>
          <p:cNvSpPr>
            <a:spLocks noGrp="1"/>
          </p:cNvSpPr>
          <p:nvPr>
            <p:ph type="dt" sz="half" idx="10"/>
          </p:nvPr>
        </p:nvSpPr>
        <p:spPr/>
        <p:txBody>
          <a:bodyPr/>
          <a:lstStyle/>
          <a:p>
            <a:fld id="{D9DF0F1C-5577-4ACB-BB62-DF8F3C494C7E}" type="datetime1">
              <a:rPr lang="en-US" smtClean="0"/>
              <a:pPr/>
              <a:t>1/20/2022</a:t>
            </a:fld>
            <a:endParaRPr lang="en-US" dirty="0"/>
          </a:p>
        </p:txBody>
      </p:sp>
      <p:sp>
        <p:nvSpPr>
          <p:cNvPr id="11" name="Footer Placeholder 10">
            <a:extLst>
              <a:ext uri="{FF2B5EF4-FFF2-40B4-BE49-F238E27FC236}">
                <a16:creationId xmlns:a16="http://schemas.microsoft.com/office/drawing/2014/main" xmlns=""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A38552DC-952E-41EA-AAAF-C2187523C0B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7392073F-158F-44A3-8913-917AFFC1BC20}"/>
              </a:ext>
            </a:extLst>
          </p:cNvPr>
          <p:cNvSpPr>
            <a:spLocks noGrp="1"/>
          </p:cNvSpPr>
          <p:nvPr>
            <p:ph type="dt" sz="half" idx="10"/>
          </p:nvPr>
        </p:nvSpPr>
        <p:spPr/>
        <p:txBody>
          <a:bodyPr/>
          <a:lstStyle/>
          <a:p>
            <a:fld id="{1775B394-D9F9-4F0C-B15D-605F45CB9E9F}" type="datetime1">
              <a:rPr lang="en-US" smtClean="0"/>
              <a:pPr/>
              <a:t>1/20/2022</a:t>
            </a:fld>
            <a:endParaRPr lang="en-US" dirty="0"/>
          </a:p>
        </p:txBody>
      </p:sp>
      <p:sp>
        <p:nvSpPr>
          <p:cNvPr id="7" name="Footer Placeholder 6">
            <a:extLst>
              <a:ext uri="{FF2B5EF4-FFF2-40B4-BE49-F238E27FC236}">
                <a16:creationId xmlns:a16="http://schemas.microsoft.com/office/drawing/2014/main" xmlns=""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D01080F2-251A-4B88-9A62-16F46D724F83}"/>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xmlns="" id="{94E9223F-721F-47BF-9FD5-0F8D12FF0DE1}"/>
              </a:ext>
            </a:extLst>
          </p:cNvPr>
          <p:cNvSpPr>
            <a:spLocks noGrp="1"/>
          </p:cNvSpPr>
          <p:nvPr>
            <p:ph type="dt" sz="half" idx="10"/>
          </p:nvPr>
        </p:nvSpPr>
        <p:spPr/>
        <p:txBody>
          <a:bodyPr/>
          <a:lstStyle/>
          <a:p>
            <a:fld id="{39667345-2558-425A-8533-9BFDBCE15005}" type="datetime1">
              <a:rPr lang="en-US" smtClean="0"/>
              <a:pPr/>
              <a:t>1/20/2022</a:t>
            </a:fld>
            <a:endParaRPr lang="en-US" dirty="0"/>
          </a:p>
        </p:txBody>
      </p:sp>
      <p:sp>
        <p:nvSpPr>
          <p:cNvPr id="3" name="Footer Placeholder 2">
            <a:extLst>
              <a:ext uri="{FF2B5EF4-FFF2-40B4-BE49-F238E27FC236}">
                <a16:creationId xmlns:a16="http://schemas.microsoft.com/office/drawing/2014/main" xmlns=""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E06F857-D2E1-44DD-ABDD-EBB739645B6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pPr/>
              <a:t>1/20/2022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pPr/>
              <a:t>1/20/2022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pPr/>
              <a:t>1/20/2022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pPr/>
              <a:t>‹#›</a:t>
            </a:fld>
            <a:endParaRPr lang="en-US" dirty="0"/>
          </a:p>
        </p:txBody>
      </p:sp>
      <p:cxnSp>
        <p:nvCxnSpPr>
          <p:cNvPr id="10" name="Straight Connector 9">
            <a:extLst>
              <a:ext uri="{FF2B5EF4-FFF2-40B4-BE49-F238E27FC236}">
                <a16:creationId xmlns:a16="http://schemas.microsoft.com/office/drawing/2014/main" xmlns=""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ducatie-fizica.ro/regele" TargetMode="External"/><Relationship Id="rId2" Type="http://schemas.openxmlformats.org/officeDocument/2006/relationships/hyperlink" Target="http://educatie-fizica.ro/calul" TargetMode="External"/><Relationship Id="rId1" Type="http://schemas.openxmlformats.org/officeDocument/2006/relationships/slideLayout" Target="../slideLayouts/slideLayout1.xml"/><Relationship Id="rId4" Type="http://schemas.openxmlformats.org/officeDocument/2006/relationships/hyperlink" Target="http://educatie-fizica.ro/regina"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educatie-fizica.ro/turnu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xmlns="" id="{A9286AD2-18A9-4868-A4E3-7A2097A208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8FD68DA-43BA-4508-8DE2-BA9BB7B2FA5B}"/>
              </a:ext>
            </a:extLst>
          </p:cNvPr>
          <p:cNvSpPr>
            <a:spLocks noGrp="1"/>
          </p:cNvSpPr>
          <p:nvPr>
            <p:ph type="ctrTitle"/>
          </p:nvPr>
        </p:nvSpPr>
        <p:spPr>
          <a:xfrm>
            <a:off x="5289754" y="639097"/>
            <a:ext cx="6253317" cy="3686015"/>
          </a:xfrm>
        </p:spPr>
        <p:txBody>
          <a:bodyPr>
            <a:normAutofit/>
          </a:bodyPr>
          <a:lstStyle/>
          <a:p>
            <a:r>
              <a:rPr lang="en-US" b="0" i="0" dirty="0" err="1">
                <a:solidFill>
                  <a:srgbClr val="333333"/>
                </a:solidFill>
                <a:effectLst/>
                <a:latin typeface="Arial" panose="020B0604020202020204" pitchFamily="34" charset="0"/>
                <a:cs typeface="Arial" panose="020B0604020202020204" pitchFamily="34" charset="0"/>
              </a:rPr>
              <a:t>Lecția</a:t>
            </a:r>
            <a:r>
              <a:rPr lang="en-US" b="0" i="0" dirty="0">
                <a:solidFill>
                  <a:srgbClr val="333333"/>
                </a:solidFill>
                <a:effectLst/>
                <a:latin typeface="Arial" panose="020B0604020202020204" pitchFamily="34" charset="0"/>
                <a:cs typeface="Arial" panose="020B0604020202020204" pitchFamily="34" charset="0"/>
              </a:rPr>
              <a:t> 5</a:t>
            </a:r>
            <a:endParaRPr lang="en-US" sz="8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A8E9CFF2-3777-4FF4-A759-8491175B0B7C}"/>
              </a:ext>
            </a:extLst>
          </p:cNvPr>
          <p:cNvSpPr>
            <a:spLocks noGrp="1"/>
          </p:cNvSpPr>
          <p:nvPr>
            <p:ph type="subTitle" idx="1"/>
          </p:nvPr>
        </p:nvSpPr>
        <p:spPr>
          <a:xfrm>
            <a:off x="5289754" y="4751869"/>
            <a:ext cx="6269347" cy="1021498"/>
          </a:xfrm>
        </p:spPr>
        <p:txBody>
          <a:bodyPr>
            <a:normAutofit/>
          </a:bodyPr>
          <a:lstStyle/>
          <a:p>
            <a:r>
              <a:rPr lang="en-US" dirty="0" err="1" smtClean="0">
                <a:solidFill>
                  <a:srgbClr val="333333"/>
                </a:solidFill>
                <a:latin typeface="Arial" panose="020B0604020202020204" pitchFamily="34" charset="0"/>
                <a:cs typeface="Arial" panose="020B0604020202020204" pitchFamily="34" charset="0"/>
              </a:rPr>
              <a:t>gimnaziu</a:t>
            </a:r>
            <a:endParaRPr lang="en-US" sz="2400" dirty="0">
              <a:solidFill>
                <a:schemeClr val="tx1">
                  <a:lumMod val="85000"/>
                  <a:lumOff val="15000"/>
                </a:schemeClr>
              </a:solidFill>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xmlns="" id="{E7A7CD63-7EC3-44F3-95D0-595C4019FF2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DE5C81AC-72FD-4560-9054-40C7B574B721}"/>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413238" y="439616"/>
            <a:ext cx="4510452" cy="6013936"/>
          </a:xfrm>
          <a:prstGeom prst="rect">
            <a:avLst/>
          </a:prstGeom>
        </p:spPr>
      </p:pic>
    </p:spTree>
    <p:extLst>
      <p:ext uri="{BB962C8B-B14F-4D97-AF65-F5344CB8AC3E}">
        <p14:creationId xmlns:p14="http://schemas.microsoft.com/office/powerpoint/2010/main" xmlns="" val="404373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err="1">
                <a:solidFill>
                  <a:schemeClr val="bg1"/>
                </a:solidFill>
                <a:effectLst/>
                <a:latin typeface="Arial" panose="020B0604020202020204" pitchFamily="34" charset="0"/>
                <a:cs typeface="Arial" panose="020B0604020202020204" pitchFamily="34" charset="0"/>
              </a:rPr>
              <a:t>Nebunul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una din </a:t>
            </a:r>
            <a:r>
              <a:rPr lang="en-US" sz="2400" b="0" i="0" dirty="0" err="1">
                <a:solidFill>
                  <a:schemeClr val="bg1"/>
                </a:solidFill>
                <a:effectLst/>
                <a:latin typeface="Arial" panose="020B0604020202020204" pitchFamily="34" charset="0"/>
                <a:cs typeface="Arial" panose="020B0604020202020204" pitchFamily="34" charset="0"/>
              </a:rPr>
              <a:t>piesele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folosite</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Fiecare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are la </a:t>
            </a:r>
            <a:r>
              <a:rPr lang="en-US" sz="2400" b="0" i="0" dirty="0" err="1">
                <a:solidFill>
                  <a:schemeClr val="bg1"/>
                </a:solidFill>
                <a:effectLst/>
                <a:latin typeface="Arial" panose="020B0604020202020204" pitchFamily="34" charset="0"/>
                <a:cs typeface="Arial" panose="020B0604020202020204" pitchFamily="34" charset="0"/>
              </a:rPr>
              <a:t>începutul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nebuni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așezați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dintre</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cai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xmlns="" val="tx"/>
                    </a:ext>
                  </a:extLst>
                </a:hlinkClick>
              </a:rPr>
              <a:t>rege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xmlns="" val="tx"/>
                    </a:ext>
                  </a:extLst>
                </a:hlinkClick>
              </a:rPr>
              <a:t>regină</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alte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cuvinte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nebunii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albului</a:t>
            </a:r>
            <a:r>
              <a:rPr lang="en-US" sz="2400" b="0" i="0" dirty="0">
                <a:solidFill>
                  <a:schemeClr val="bg1"/>
                </a:solidFill>
                <a:effectLst/>
                <a:latin typeface="Arial" panose="020B0604020202020204" pitchFamily="34" charset="0"/>
                <a:cs typeface="Arial" panose="020B0604020202020204" pitchFamily="34" charset="0"/>
              </a:rPr>
              <a:t> sunt </a:t>
            </a:r>
            <a:r>
              <a:rPr lang="en-US" sz="2400" b="0" i="0" dirty="0" err="1">
                <a:solidFill>
                  <a:schemeClr val="bg1"/>
                </a:solidFill>
                <a:effectLst/>
                <a:latin typeface="Arial" panose="020B0604020202020204" pitchFamily="34" charset="0"/>
                <a:cs typeface="Arial" panose="020B0604020202020204" pitchFamily="34" charset="0"/>
              </a:rPr>
              <a:t>așezați</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început</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câmpurile</a:t>
            </a:r>
            <a:r>
              <a:rPr lang="en-US" sz="2400" b="0" i="0" dirty="0">
                <a:solidFill>
                  <a:schemeClr val="bg1"/>
                </a:solidFill>
                <a:effectLst/>
                <a:latin typeface="Arial" panose="020B0604020202020204" pitchFamily="34" charset="0"/>
                <a:cs typeface="Arial" panose="020B0604020202020204" pitchFamily="34" charset="0"/>
              </a:rPr>
              <a:t> c1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f1,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nebunii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negrului</a:t>
            </a:r>
            <a:r>
              <a:rPr lang="en-US" sz="2400" b="0" i="0" dirty="0">
                <a:solidFill>
                  <a:schemeClr val="bg1"/>
                </a:solidFill>
                <a:effectLst/>
                <a:latin typeface="Arial" panose="020B0604020202020204" pitchFamily="34" charset="0"/>
                <a:cs typeface="Arial" panose="020B0604020202020204" pitchFamily="34" charset="0"/>
              </a:rPr>
              <a:t> pe c8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f8.</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5 – </a:t>
            </a:r>
            <a:r>
              <a:rPr lang="es-ES" dirty="0">
                <a:solidFill>
                  <a:schemeClr val="bg1"/>
                </a:solidFill>
                <a:latin typeface="Arial" panose="020B0604020202020204" pitchFamily="34" charset="0"/>
                <a:cs typeface="Arial" panose="020B0604020202020204" pitchFamily="34" charset="0"/>
              </a:rPr>
              <a:t>NEBUNUL</a:t>
            </a:r>
          </a:p>
          <a:p>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171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5 – </a:t>
            </a:r>
            <a:r>
              <a:rPr lang="es-ES" dirty="0">
                <a:solidFill>
                  <a:schemeClr val="bg1"/>
                </a:solidFill>
                <a:latin typeface="Arial" panose="020B0604020202020204" pitchFamily="34" charset="0"/>
                <a:cs typeface="Arial" panose="020B0604020202020204" pitchFamily="34" charset="0"/>
              </a:rPr>
              <a:t>NEBUNUL</a:t>
            </a:r>
          </a:p>
          <a:p>
            <a:endParaRPr lang="en-US" dirty="0">
              <a:solidFill>
                <a:schemeClr val="bg1"/>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xmlns="" id="{7F1593F1-D457-4BBA-A270-24AA37A8A74B}"/>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2376837" y="616927"/>
            <a:ext cx="7438292" cy="3719146"/>
          </a:xfrm>
          <a:prstGeom prst="rect">
            <a:avLst/>
          </a:prstGeom>
        </p:spPr>
      </p:pic>
    </p:spTree>
    <p:extLst>
      <p:ext uri="{BB962C8B-B14F-4D97-AF65-F5344CB8AC3E}">
        <p14:creationId xmlns:p14="http://schemas.microsoft.com/office/powerpoint/2010/main" xmlns="" val="113971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489760"/>
            <a:ext cx="10058400" cy="4161360"/>
          </a:xfrm>
        </p:spPr>
        <p:txBody>
          <a:bodyPr anchor="ctr">
            <a:normAutofit/>
          </a:bodyPr>
          <a:lstStyle/>
          <a:p>
            <a:pPr algn="l"/>
            <a:r>
              <a:rPr lang="en-US" sz="2400" b="0" i="0" dirty="0" err="1">
                <a:solidFill>
                  <a:schemeClr val="bg1"/>
                </a:solidFill>
                <a:effectLst/>
                <a:latin typeface="Arial" panose="020B0604020202020204" pitchFamily="34" charset="0"/>
                <a:cs typeface="Arial" panose="020B0604020202020204" pitchFamily="34" charset="0"/>
              </a:rPr>
              <a:t>Nebunul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oricâte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pătrățele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numai</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diagonală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Nebunul</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diagrama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alăturată</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vedea</a:t>
            </a:r>
            <a:r>
              <a:rPr lang="en-US" sz="2400" b="0" i="0" dirty="0">
                <a:solidFill>
                  <a:schemeClr val="bg1"/>
                </a:solidFill>
                <a:effectLst/>
                <a:latin typeface="Arial" panose="020B0604020202020204" pitchFamily="34" charset="0"/>
                <a:cs typeface="Arial" panose="020B0604020202020204" pitchFamily="34" charset="0"/>
              </a:rPr>
              <a:t> cum </a:t>
            </a:r>
            <a:r>
              <a:rPr lang="en-US" sz="2400" b="0" i="0" dirty="0" err="1">
                <a:solidFill>
                  <a:schemeClr val="bg1"/>
                </a:solidFill>
                <a:effectLst/>
                <a:latin typeface="Arial" panose="020B0604020202020204" pitchFamily="34" charset="0"/>
                <a:cs typeface="Arial" panose="020B0604020202020204" pitchFamily="34" charset="0"/>
              </a:rPr>
              <a:t>mută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nebunul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Datorită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mutării</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diagonală</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nebun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rămâne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întotdeauna</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câmpuri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aceeași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culoare</a:t>
            </a:r>
            <a:r>
              <a:rPr lang="en-US" sz="2400" b="0" i="0" dirty="0">
                <a:solidFill>
                  <a:schemeClr val="bg1"/>
                </a:solidFill>
                <a:effectLst/>
                <a:latin typeface="Arial" panose="020B0604020202020204" pitchFamily="34" charset="0"/>
                <a:cs typeface="Arial" panose="020B0604020202020204" pitchFamily="34" charset="0"/>
              </a:rPr>
              <a:t>. Cum la </a:t>
            </a:r>
            <a:r>
              <a:rPr lang="en-US" sz="2400" b="0" i="0" dirty="0" err="1">
                <a:solidFill>
                  <a:schemeClr val="bg1"/>
                </a:solidFill>
                <a:effectLst/>
                <a:latin typeface="Arial" panose="020B0604020202020204" pitchFamily="34" charset="0"/>
                <a:cs typeface="Arial" panose="020B0604020202020204" pitchFamily="34" charset="0"/>
              </a:rPr>
              <a:t>începutul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jocului</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nebun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stă</a:t>
            </a:r>
            <a:r>
              <a:rPr lang="en-US" sz="2400" b="0" i="0" dirty="0">
                <a:solidFill>
                  <a:schemeClr val="bg1"/>
                </a:solidFill>
                <a:effectLst/>
                <a:latin typeface="Arial" panose="020B0604020202020204" pitchFamily="34" charset="0"/>
                <a:cs typeface="Arial" panose="020B0604020202020204" pitchFamily="34" charset="0"/>
              </a:rPr>
              <a:t> pe un </a:t>
            </a:r>
            <a:r>
              <a:rPr lang="en-US" sz="2400" b="0" i="0" dirty="0" err="1">
                <a:solidFill>
                  <a:schemeClr val="bg1"/>
                </a:solidFill>
                <a:effectLst/>
                <a:latin typeface="Arial" panose="020B0604020202020204" pitchFamily="34" charset="0"/>
                <a:cs typeface="Arial" panose="020B0604020202020204" pitchFamily="34" charset="0"/>
              </a:rPr>
              <a:t>câmp</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negru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celălalt</a:t>
            </a:r>
            <a:r>
              <a:rPr lang="en-US" sz="2400" b="0" i="0" dirty="0">
                <a:solidFill>
                  <a:schemeClr val="bg1"/>
                </a:solidFill>
                <a:effectLst/>
                <a:latin typeface="Arial" panose="020B0604020202020204" pitchFamily="34" charset="0"/>
                <a:cs typeface="Arial" panose="020B0604020202020204" pitchFamily="34" charset="0"/>
              </a:rPr>
              <a:t> pe un </a:t>
            </a:r>
            <a:r>
              <a:rPr lang="en-US" sz="2400" b="0" i="0" dirty="0" err="1">
                <a:solidFill>
                  <a:schemeClr val="bg1"/>
                </a:solidFill>
                <a:effectLst/>
                <a:latin typeface="Arial" panose="020B0604020202020204" pitchFamily="34" charset="0"/>
                <a:cs typeface="Arial" panose="020B0604020202020204" pitchFamily="34" charset="0"/>
              </a:rPr>
              <a:t>câmp</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nebuni</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numesc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1" dirty="0" err="1">
                <a:solidFill>
                  <a:schemeClr val="bg1"/>
                </a:solidFill>
                <a:effectLst/>
                <a:latin typeface="Arial" panose="020B0604020202020204" pitchFamily="34" charset="0"/>
                <a:cs typeface="Arial" panose="020B0604020202020204" pitchFamily="34" charset="0"/>
              </a:rPr>
              <a:t>nebun</a:t>
            </a:r>
            <a:r>
              <a:rPr lang="en-US" sz="2400" b="0" i="1" dirty="0">
                <a:solidFill>
                  <a:schemeClr val="bg1"/>
                </a:solidFill>
                <a:effectLst/>
                <a:latin typeface="Arial" panose="020B0604020202020204" pitchFamily="34" charset="0"/>
                <a:cs typeface="Arial" panose="020B0604020202020204" pitchFamily="34" charset="0"/>
              </a:rPr>
              <a:t> de </a:t>
            </a:r>
            <a:r>
              <a:rPr lang="en-US" sz="2400" b="0" i="1" dirty="0" err="1">
                <a:solidFill>
                  <a:schemeClr val="bg1"/>
                </a:solidFill>
                <a:effectLst/>
                <a:latin typeface="Arial" panose="020B0604020202020204" pitchFamily="34" charset="0"/>
                <a:cs typeface="Arial" panose="020B0604020202020204" pitchFamily="34" charset="0"/>
              </a:rPr>
              <a:t>alb</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1" dirty="0" err="1">
                <a:solidFill>
                  <a:schemeClr val="bg1"/>
                </a:solidFill>
                <a:effectLst/>
                <a:latin typeface="Arial" panose="020B0604020202020204" pitchFamily="34" charset="0"/>
                <a:cs typeface="Arial" panose="020B0604020202020204" pitchFamily="34" charset="0"/>
              </a:rPr>
              <a:t>nebun</a:t>
            </a:r>
            <a:r>
              <a:rPr lang="en-US" sz="2400" b="0" i="1" dirty="0">
                <a:solidFill>
                  <a:schemeClr val="bg1"/>
                </a:solidFill>
                <a:effectLst/>
                <a:latin typeface="Arial" panose="020B0604020202020204" pitchFamily="34" charset="0"/>
                <a:cs typeface="Arial" panose="020B0604020202020204" pitchFamily="34" charset="0"/>
              </a:rPr>
              <a:t> de </a:t>
            </a:r>
            <a:r>
              <a:rPr lang="en-US" sz="2400" b="0" i="1" dirty="0" err="1">
                <a:solidFill>
                  <a:schemeClr val="bg1"/>
                </a:solidFill>
                <a:effectLst/>
                <a:latin typeface="Arial" panose="020B0604020202020204" pitchFamily="34" charset="0"/>
                <a:cs typeface="Arial" panose="020B0604020202020204" pitchFamily="34" charset="0"/>
              </a:rPr>
              <a:t>negru</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Pentru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nebunul</a:t>
            </a:r>
            <a:r>
              <a:rPr lang="en-US" sz="2400" b="0" i="0" dirty="0">
                <a:solidFill>
                  <a:schemeClr val="bg1"/>
                </a:solidFill>
                <a:effectLst/>
                <a:latin typeface="Arial" panose="020B0604020202020204" pitchFamily="34" charset="0"/>
                <a:cs typeface="Arial" panose="020B0604020202020204" pitchFamily="34" charset="0"/>
              </a:rPr>
              <a:t> are </a:t>
            </a:r>
            <a:r>
              <a:rPr lang="en-US" sz="2400" b="0" i="0" dirty="0" err="1">
                <a:solidFill>
                  <a:schemeClr val="bg1"/>
                </a:solidFill>
                <a:effectLst/>
                <a:latin typeface="Arial" panose="020B0604020202020204" pitchFamily="34" charset="0"/>
                <a:cs typeface="Arial" panose="020B0604020202020204" pitchFamily="34" charset="0"/>
              </a:rPr>
              <a:t>acces</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numai</a:t>
            </a:r>
            <a:r>
              <a:rPr lang="en-US" sz="2400" b="0" i="0" dirty="0">
                <a:solidFill>
                  <a:schemeClr val="bg1"/>
                </a:solidFill>
                <a:effectLst/>
                <a:latin typeface="Arial" panose="020B0604020202020204" pitchFamily="34" charset="0"/>
                <a:cs typeface="Arial" panose="020B0604020202020204" pitchFamily="34" charset="0"/>
              </a:rPr>
              <a:t> 32 din </a:t>
            </a:r>
            <a:r>
              <a:rPr lang="en-US" sz="2400" b="0" i="0" dirty="0" err="1">
                <a:solidFill>
                  <a:schemeClr val="bg1"/>
                </a:solidFill>
                <a:effectLst/>
                <a:latin typeface="Arial" panose="020B0604020202020204" pitchFamily="34" charset="0"/>
                <a:cs typeface="Arial" panose="020B0604020202020204" pitchFamily="34" charset="0"/>
              </a:rPr>
              <a:t>câmpurile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tablei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considerat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slab </a:t>
            </a:r>
            <a:r>
              <a:rPr lang="en-US" sz="2400" b="0" i="0" dirty="0" err="1">
                <a:solidFill>
                  <a:schemeClr val="bg1"/>
                </a:solidFill>
                <a:effectLst/>
                <a:latin typeface="Arial" panose="020B0604020202020204" pitchFamily="34" charset="0"/>
                <a:cs typeface="Arial" panose="020B0604020202020204" pitchFamily="34" charset="0"/>
              </a:rPr>
              <a:t>decât</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turnul</a:t>
            </a:r>
            <a:r>
              <a:rPr lang="en-US" sz="2400" b="0" i="0" dirty="0">
                <a:solidFill>
                  <a:schemeClr val="bg1"/>
                </a:solidFill>
                <a:effectLst/>
                <a:latin typeface="Arial" panose="020B0604020202020204" pitchFamily="34" charset="0"/>
                <a:cs typeface="Arial" panose="020B0604020202020204" pitchFamily="34" charset="0"/>
              </a:rPr>
              <a:t>, care are </a:t>
            </a:r>
            <a:r>
              <a:rPr lang="en-US" sz="2400" b="0" i="0" dirty="0" err="1">
                <a:solidFill>
                  <a:schemeClr val="bg1"/>
                </a:solidFill>
                <a:effectLst/>
                <a:latin typeface="Arial" panose="020B0604020202020204" pitchFamily="34" charset="0"/>
                <a:cs typeface="Arial" panose="020B0604020202020204" pitchFamily="34" charset="0"/>
              </a:rPr>
              <a:t>acces</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toate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cele</a:t>
            </a:r>
            <a:r>
              <a:rPr lang="en-US" sz="2400" b="0" i="0" dirty="0">
                <a:solidFill>
                  <a:schemeClr val="bg1"/>
                </a:solidFill>
                <a:effectLst/>
                <a:latin typeface="Arial" panose="020B0604020202020204" pitchFamily="34" charset="0"/>
                <a:cs typeface="Arial" panose="020B0604020202020204" pitchFamily="34" charset="0"/>
              </a:rPr>
              <a:t> 64 de </a:t>
            </a:r>
            <a:r>
              <a:rPr lang="en-US" sz="2400" b="0" i="0" dirty="0" err="1">
                <a:solidFill>
                  <a:schemeClr val="bg1"/>
                </a:solidFill>
                <a:effectLst/>
                <a:latin typeface="Arial" panose="020B0604020202020204" pitchFamily="34" charset="0"/>
                <a:cs typeface="Arial" panose="020B0604020202020204" pitchFamily="34" charset="0"/>
              </a:rPr>
              <a:t>câmpuri</a:t>
            </a:r>
            <a:r>
              <a:rPr lang="en-US" sz="2400" b="0" i="0" dirty="0">
                <a:solidFill>
                  <a:schemeClr val="bg1"/>
                </a:solidFill>
                <a:effectLst/>
                <a:latin typeface="Arial" panose="020B0604020202020204" pitchFamily="34" charset="0"/>
                <a:cs typeface="Arial" panose="020B0604020202020204" pitchFamily="34" charset="0"/>
              </a:rPr>
              <a:t> ale table.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plus, un turn pe o </a:t>
            </a:r>
            <a:r>
              <a:rPr lang="en-US" sz="2400" b="0" i="0" dirty="0" err="1">
                <a:solidFill>
                  <a:schemeClr val="bg1"/>
                </a:solidFill>
                <a:effectLst/>
                <a:latin typeface="Arial" panose="020B0604020202020204" pitchFamily="34" charset="0"/>
                <a:cs typeface="Arial" panose="020B0604020202020204" pitchFamily="34" charset="0"/>
              </a:rPr>
              <a:t>tablă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goală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atacă</a:t>
            </a:r>
            <a:r>
              <a:rPr lang="en-US" sz="2400" b="0" i="0" dirty="0">
                <a:solidFill>
                  <a:schemeClr val="bg1"/>
                </a:solidFill>
                <a:effectLst/>
                <a:latin typeface="Arial" panose="020B0604020202020204" pitchFamily="34" charset="0"/>
                <a:cs typeface="Arial" panose="020B0604020202020204" pitchFamily="34" charset="0"/>
              </a:rPr>
              <a:t> 14 </a:t>
            </a:r>
            <a:r>
              <a:rPr lang="en-US" sz="2400" b="0" i="0" dirty="0" err="1">
                <a:solidFill>
                  <a:schemeClr val="bg1"/>
                </a:solidFill>
                <a:effectLst/>
                <a:latin typeface="Arial" panose="020B0604020202020204" pitchFamily="34" charset="0"/>
                <a:cs typeface="Arial" panose="020B0604020202020204" pitchFamily="34" charset="0"/>
              </a:rPr>
              <a:t>câmpuri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timp</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nebun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șapte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treisprezece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câmpuri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funcție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poziție</a:t>
            </a:r>
            <a:r>
              <a:rPr lang="en-US" sz="2400" b="0" i="0" dirty="0">
                <a:solidFill>
                  <a:schemeClr val="bg1"/>
                </a:solidFill>
                <a:effectLst/>
                <a:latin typeface="Arial" panose="020B0604020202020204" pitchFamily="34" charset="0"/>
                <a:cs typeface="Arial" panose="020B0604020202020204" pitchFamily="34" charset="0"/>
              </a:rPr>
              <a:t>. Un turn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echivalentul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aproximativ</a:t>
            </a:r>
            <a:r>
              <a:rPr lang="en-US" sz="2400" b="0" i="0" dirty="0">
                <a:solidFill>
                  <a:schemeClr val="bg1"/>
                </a:solidFill>
                <a:effectLst/>
                <a:latin typeface="Arial" panose="020B0604020202020204" pitchFamily="34" charset="0"/>
                <a:cs typeface="Arial" panose="020B0604020202020204" pitchFamily="34" charset="0"/>
              </a:rPr>
              <a:t> al </a:t>
            </a:r>
            <a:r>
              <a:rPr lang="en-US" sz="2400" b="0" i="0" dirty="0" err="1">
                <a:solidFill>
                  <a:schemeClr val="bg1"/>
                </a:solidFill>
                <a:effectLst/>
                <a:latin typeface="Arial" panose="020B0604020202020204" pitchFamily="34" charset="0"/>
                <a:cs typeface="Arial" panose="020B0604020202020204" pitchFamily="34" charset="0"/>
              </a:rPr>
              <a:t>unui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nebun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doi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pioni</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5 – </a:t>
            </a:r>
            <a:r>
              <a:rPr lang="es-ES" dirty="0">
                <a:solidFill>
                  <a:schemeClr val="bg1"/>
                </a:solidFill>
                <a:latin typeface="Arial" panose="020B0604020202020204" pitchFamily="34" charset="0"/>
                <a:cs typeface="Arial" panose="020B0604020202020204" pitchFamily="34" charset="0"/>
              </a:rPr>
              <a:t>NEBUNUL</a:t>
            </a:r>
          </a:p>
          <a:p>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71202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0" i="0" dirty="0" err="1">
                <a:solidFill>
                  <a:schemeClr val="bg1"/>
                </a:solidFill>
                <a:effectLst/>
                <a:latin typeface="Arial" panose="020B0604020202020204" pitchFamily="34" charset="0"/>
                <a:cs typeface="Arial" panose="020B0604020202020204" pitchFamily="34" charset="0"/>
              </a:rPr>
              <a:t>Nebunii</a:t>
            </a:r>
            <a:r>
              <a:rPr lang="en-US" sz="2400" b="0" i="0" dirty="0">
                <a:solidFill>
                  <a:schemeClr val="bg1"/>
                </a:solidFill>
                <a:effectLst/>
                <a:latin typeface="Arial" panose="020B0604020202020204" pitchFamily="34" charset="0"/>
                <a:cs typeface="Arial" panose="020B0604020202020204" pitchFamily="34" charset="0"/>
              </a:rPr>
              <a:t> au cam </a:t>
            </a:r>
            <a:r>
              <a:rPr lang="en-US" sz="2400" b="0" i="0" dirty="0" err="1">
                <a:solidFill>
                  <a:schemeClr val="bg1"/>
                </a:solidFill>
                <a:effectLst/>
                <a:latin typeface="Arial" panose="020B0604020202020204" pitchFamily="34" charset="0"/>
                <a:cs typeface="Arial" panose="020B0604020202020204" pitchFamily="34" charset="0"/>
              </a:rPr>
              <a:t>aceeași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valoare</a:t>
            </a:r>
            <a:r>
              <a:rPr lang="en-US" sz="2400" b="0" i="0" dirty="0">
                <a:solidFill>
                  <a:schemeClr val="bg1"/>
                </a:solidFill>
                <a:effectLst/>
                <a:latin typeface="Arial" panose="020B0604020202020204" pitchFamily="34" charset="0"/>
                <a:cs typeface="Arial" panose="020B0604020202020204" pitchFamily="34" charset="0"/>
              </a:rPr>
              <a:t> ca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Nebunii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câștigă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putere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spre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sfârșitul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pentru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numărul</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de pe </a:t>
            </a:r>
            <a:r>
              <a:rPr lang="en-US" sz="2400" b="0" i="0" dirty="0" err="1">
                <a:solidFill>
                  <a:schemeClr val="bg1"/>
                </a:solidFill>
                <a:effectLst/>
                <a:latin typeface="Arial" panose="020B0604020202020204" pitchFamily="34" charset="0"/>
                <a:cs typeface="Arial" panose="020B0604020202020204" pitchFamily="34" charset="0"/>
              </a:rPr>
              <a:t>tablă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scade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astfel</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eliberează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linii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atac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pentru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ei</a:t>
            </a:r>
            <a:r>
              <a:rPr lang="en-US" sz="2400" b="0" i="0" dirty="0">
                <a:solidFill>
                  <a:schemeClr val="bg1"/>
                </a:solidFill>
                <a:effectLst/>
                <a:latin typeface="Arial" panose="020B0604020202020204" pitchFamily="34" charset="0"/>
                <a:cs typeface="Arial" panose="020B0604020202020204" pitchFamily="34" charset="0"/>
              </a:rPr>
              <a:t>. Pe o </a:t>
            </a:r>
            <a:r>
              <a:rPr lang="en-US" sz="2400" b="0" i="0" dirty="0" err="1">
                <a:solidFill>
                  <a:schemeClr val="bg1"/>
                </a:solidFill>
                <a:effectLst/>
                <a:latin typeface="Arial" panose="020B0604020202020204" pitchFamily="34" charset="0"/>
                <a:cs typeface="Arial" panose="020B0604020202020204" pitchFamily="34" charset="0"/>
              </a:rPr>
              <a:t>tablă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goală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nebunul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fi </a:t>
            </a:r>
            <a:r>
              <a:rPr lang="en-US" sz="2400" b="0" i="0" dirty="0" err="1">
                <a:solidFill>
                  <a:schemeClr val="bg1"/>
                </a:solidFill>
                <a:effectLst/>
                <a:latin typeface="Arial" panose="020B0604020202020204" pitchFamily="34" charset="0"/>
                <a:cs typeface="Arial" panose="020B0604020202020204" pitchFamily="34" charset="0"/>
              </a:rPr>
              <a:t>activ</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amândouă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părțile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același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timp</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când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calul</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deplasează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greu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dintr</a:t>
            </a:r>
            <a:r>
              <a:rPr lang="en-US" sz="2400" b="0" i="0" dirty="0">
                <a:solidFill>
                  <a:schemeClr val="bg1"/>
                </a:solidFill>
                <a:effectLst/>
                <a:latin typeface="Arial" panose="020B0604020202020204" pitchFamily="34" charset="0"/>
                <a:cs typeface="Arial" panose="020B0604020202020204" pitchFamily="34" charset="0"/>
              </a:rPr>
              <a:t>-o </a:t>
            </a:r>
            <a:r>
              <a:rPr lang="en-US" sz="2400" b="0" i="0" dirty="0" err="1">
                <a:solidFill>
                  <a:schemeClr val="bg1"/>
                </a:solidFill>
                <a:effectLst/>
                <a:latin typeface="Arial" panose="020B0604020202020204" pitchFamily="34" charset="0"/>
                <a:cs typeface="Arial" panose="020B0604020202020204" pitchFamily="34" charset="0"/>
              </a:rPr>
              <a:t>parte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într-alta</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tablei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a:t>
            </a:r>
            <a:r>
              <a:rPr lang="en-US" sz="2400" b="0" i="0" dirty="0">
                <a:solidFill>
                  <a:schemeClr val="bg1"/>
                </a:solidFill>
                <a:effectLst/>
                <a:latin typeface="Arial" panose="020B0604020202020204" pitchFamily="34" charset="0"/>
                <a:cs typeface="Arial" panose="020B0604020202020204" pitchFamily="34" charset="0"/>
              </a:rPr>
              <a:t>-un final de </a:t>
            </a:r>
            <a:r>
              <a:rPr lang="en-US" sz="2400" b="0" i="0" dirty="0" err="1">
                <a:solidFill>
                  <a:schemeClr val="bg1"/>
                </a:solidFill>
                <a:effectLst/>
                <a:latin typeface="Arial" panose="020B0604020202020204" pitchFamily="34" charset="0"/>
                <a:cs typeface="Arial" panose="020B0604020202020204" pitchFamily="34" charset="0"/>
              </a:rPr>
              <a:t>joc</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puține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rămase</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pereche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nebuni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neîndoielnic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puternică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decât</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nebun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cal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pereche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cai</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având</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pereche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nebuni</a:t>
            </a:r>
            <a:r>
              <a:rPr lang="en-US" sz="2400" b="0" i="0" dirty="0">
                <a:solidFill>
                  <a:schemeClr val="bg1"/>
                </a:solidFill>
                <a:effectLst/>
                <a:latin typeface="Arial" panose="020B0604020202020204" pitchFamily="34" charset="0"/>
                <a:cs typeface="Arial" panose="020B0604020202020204" pitchFamily="34" charset="0"/>
              </a:rPr>
              <a:t> are o </a:t>
            </a:r>
            <a:r>
              <a:rPr lang="en-US" sz="2400" b="0" i="0" dirty="0" err="1">
                <a:solidFill>
                  <a:schemeClr val="bg1"/>
                </a:solidFill>
                <a:effectLst/>
                <a:latin typeface="Arial" panose="020B0604020202020204" pitchFamily="34" charset="0"/>
                <a:cs typeface="Arial" panose="020B0604020202020204" pitchFamily="34" charset="0"/>
              </a:rPr>
              <a:t>armă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strategică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constă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posibilitatea</a:t>
            </a:r>
            <a:r>
              <a:rPr lang="en-US" sz="2400" b="0" i="0" dirty="0">
                <a:solidFill>
                  <a:schemeClr val="bg1"/>
                </a:solidFill>
                <a:effectLst/>
                <a:latin typeface="Arial" panose="020B0604020202020204" pitchFamily="34" charset="0"/>
                <a:cs typeface="Arial" panose="020B0604020202020204" pitchFamily="34" charset="0"/>
              </a:rPr>
              <a:t> de a face </a:t>
            </a:r>
            <a:r>
              <a:rPr lang="en-US" sz="2400" b="0" i="0" dirty="0" err="1">
                <a:solidFill>
                  <a:schemeClr val="bg1"/>
                </a:solidFill>
                <a:effectLst/>
                <a:latin typeface="Arial" panose="020B0604020202020204" pitchFamily="34" charset="0"/>
                <a:cs typeface="Arial" panose="020B0604020202020204" pitchFamily="34" charset="0"/>
              </a:rPr>
              <a:t>multe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schimburi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ducă</a:t>
            </a:r>
            <a:r>
              <a:rPr lang="en-US" sz="2400" b="0" i="0" dirty="0">
                <a:solidFill>
                  <a:schemeClr val="bg1"/>
                </a:solidFill>
                <a:effectLst/>
                <a:latin typeface="Arial" panose="020B0604020202020204" pitchFamily="34" charset="0"/>
                <a:cs typeface="Arial" panose="020B0604020202020204" pitchFamily="34" charset="0"/>
              </a:rPr>
              <a:t> la un final de </a:t>
            </a:r>
            <a:r>
              <a:rPr lang="en-US" sz="2400" b="0" i="0" dirty="0" err="1">
                <a:solidFill>
                  <a:schemeClr val="bg1"/>
                </a:solidFill>
                <a:effectLst/>
                <a:latin typeface="Arial" panose="020B0604020202020204" pitchFamily="34" charset="0"/>
                <a:cs typeface="Arial" panose="020B0604020202020204" pitchFamily="34" charset="0"/>
              </a:rPr>
              <a:t>joc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avantajos</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Ca </a:t>
            </a:r>
            <a:r>
              <a:rPr lang="en-US" sz="2400" b="0" i="0" dirty="0" err="1">
                <a:solidFill>
                  <a:schemeClr val="bg1"/>
                </a:solidFill>
                <a:effectLst/>
                <a:latin typeface="Arial" panose="020B0604020202020204" pitchFamily="34" charset="0"/>
                <a:cs typeface="Arial" panose="020B0604020202020204" pitchFamily="34" charset="0"/>
              </a:rPr>
              <a:t>valoare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schimb</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nebunul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valorează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trei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pioni</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5 – </a:t>
            </a:r>
            <a:r>
              <a:rPr lang="es-ES" dirty="0">
                <a:solidFill>
                  <a:schemeClr val="bg1"/>
                </a:solidFill>
                <a:latin typeface="Arial" panose="020B0604020202020204" pitchFamily="34" charset="0"/>
                <a:cs typeface="Arial" panose="020B0604020202020204" pitchFamily="34" charset="0"/>
              </a:rPr>
              <a:t>NEBUNUL</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0336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lgn="ctr"/>
            <a:r>
              <a:rPr lang="en-US" sz="2400" b="0" i="0" dirty="0">
                <a:solidFill>
                  <a:schemeClr val="bg1"/>
                </a:solidFill>
                <a:effectLst/>
                <a:latin typeface="Arial" panose="020B0604020202020204" pitchFamily="34" charset="0"/>
                <a:cs typeface="Arial" panose="020B0604020202020204" pitchFamily="34" charset="0"/>
              </a:rPr>
              <a:t>VĂ MULȚUMESC PENTRU INTERES</a:t>
            </a:r>
            <a:br>
              <a:rPr lang="en-US" sz="2400" b="0" i="0" dirty="0">
                <a:solidFill>
                  <a:schemeClr val="bg1"/>
                </a:solidFill>
                <a:effectLst/>
                <a:latin typeface="Arial" panose="020B0604020202020204" pitchFamily="34" charset="0"/>
                <a:cs typeface="Arial" panose="020B0604020202020204" pitchFamily="34" charset="0"/>
              </a:rPr>
            </a:b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5 – </a:t>
            </a:r>
            <a:r>
              <a:rPr lang="es-ES" dirty="0">
                <a:solidFill>
                  <a:schemeClr val="bg1"/>
                </a:solidFill>
                <a:latin typeface="Arial" panose="020B0604020202020204" pitchFamily="34" charset="0"/>
                <a:cs typeface="Arial" panose="020B0604020202020204" pitchFamily="34" charset="0"/>
              </a:rPr>
              <a:t>NEBUNUL</a:t>
            </a:r>
          </a:p>
          <a:p>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76161970"/>
      </p:ext>
    </p:extLst>
  </p:cSld>
  <p:clrMapOvr>
    <a:masterClrMapping/>
  </p:clrMapOvr>
</p:sld>
</file>

<file path=ppt/theme/theme1.xml><?xml version="1.0" encoding="utf-8"?>
<a:theme xmlns:a="http://schemas.openxmlformats.org/drawingml/2006/main" name="1_RetrospectVTI">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TWO.pptx" id="{769520F8-BFE5-4C8C-A7AA-375C025A91CE}" vid="{AEAFD717-D3C8-4034-8F7E-D5220B0CCEB8}"/>
    </a:ext>
  </a:extLst>
</a:theme>
</file>

<file path=docProps/app.xml><?xml version="1.0" encoding="utf-8"?>
<Properties xmlns="http://schemas.openxmlformats.org/officeDocument/2006/extended-properties" xmlns:vt="http://schemas.openxmlformats.org/officeDocument/2006/docPropsVTypes">
  <TotalTime>0</TotalTime>
  <Words>224</Words>
  <PresentationFormat>Custom</PresentationFormat>
  <Paragraphs>11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1_RetrospectVTI</vt:lpstr>
      <vt:lpstr>Lecția 5</vt:lpstr>
      <vt:lpstr>Nebunul este una din piesele folosite la șah. Fiecare jucător are la începutul jocului doi nebuni, așezați între unul dintre cai și rege sau regină. Cu alte cuvinte, nebunii albului sunt așezați la început pe câmpurile c1 și f1, iar nebunii negrului pe c8 și f8.</vt:lpstr>
      <vt:lpstr>Slide 3</vt:lpstr>
      <vt:lpstr>Nebunul poate muta oricâte pătrățele, dar numai pe diagonală. Nebunul nu poate sări peste alte piese. În diagrama alăturată se poate vedea cum mută nebunul. Datorită mutării pe diagonală, un nebun rămâne întotdeauna pe câmpuri de aceeași culoare. Cum la începutul jocului un nebun stă pe un câmp negru, iar celălalt pe un câmp alb, cei doi nebuni se mai numesc și nebun de alb și nebun de negru.  Pentru că nebunul are acces la numai 32 din câmpurile tablei, este considerat mai slab decât turnul, care are acces la toate cele 64 de câmpuri ale table. În plus, un turn pe o tablă goală atacă 14 câmpuri, în timp ce un nebun atacă între șapte și treisprezece câmpuri, în funcție de poziție. Un turn este echivalentul aproximativ al unui nebun și a doi pioni.</vt:lpstr>
      <vt:lpstr>Nebunii au cam aceeași valoare ca și caii. Nebunii câștigă în putere spre sfârșitul jocului, pentru că numărul de piese de pe tablă scade și astfel se eliberează linii de atac pentru ei. Pe o tablă goală, nebunul poate fi activ pe amândouă părțile în același timp, pe când calul se deplasează mai greu dintr-o parte într-alta a tablei. Într-un final de joc cu puține piese rămase, o pereche de nebuni este neîndoielnic mai puternică decât un nebun și un cal sau o pereche de cai. Un jucător având o pereche de nebuni are o armă strategică ce constă în posibilitatea de a face multe schimburi de piese care să ducă la un final de joc avantajos.  Ca valoare de schimb, nebunul valorează cât trei pioni.</vt:lpstr>
      <vt:lpstr>VĂ MULȚUMESC PENTRU INTERES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Lecția 5</dc:title>
  <cp:lastModifiedBy>Amos</cp:lastModifiedBy>
  <cp:revision>1</cp:revision>
  <dcterms:modified xsi:type="dcterms:W3CDTF">2022-01-20T15:01:43Z</dcterms:modified>
</cp:coreProperties>
</file>