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Architects Daughter"/>
      <p:regular r:id="rId8"/>
    </p:embeddedFont>
    <p:embeddedFont>
      <p:font typeface="Cherry Cream Soda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herryCreamSoda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ArchitectsDaught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41dd809a57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41dd809a57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Signposting is an important part of the CM. Display the CM rules so that visual contact is there at all time. CM rules should be focused on positive reinforcement </a:t>
            </a:r>
            <a:r>
              <a:rPr b="1" lang="en">
                <a:solidFill>
                  <a:srgbClr val="FF0000"/>
                </a:solidFill>
              </a:rPr>
              <a:t>ONLY</a:t>
            </a:r>
            <a:r>
              <a:rPr lang="en"/>
              <a:t>. One bad example of a CM rule would be: ‘</a:t>
            </a:r>
            <a:r>
              <a:rPr b="1" lang="en"/>
              <a:t>Don’t</a:t>
            </a:r>
            <a:r>
              <a:rPr lang="en"/>
              <a:t> talk!’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Signposting elements: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number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lesson’s title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vocabulary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useful language/grammar formulas/chunks of language/idioms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teacher’s name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TA’s name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CM rules placed under the board.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ITLE">
  <p:cSld name="TITLE_AND_BODY_1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97483" y="-1110010"/>
            <a:ext cx="4539673" cy="4539011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5"/>
          <p:cNvSpPr txBox="1"/>
          <p:nvPr>
            <p:ph type="title"/>
          </p:nvPr>
        </p:nvSpPr>
        <p:spPr>
          <a:xfrm>
            <a:off x="666750" y="2750343"/>
            <a:ext cx="3384300" cy="14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00" lIns="91400" spcFirstLastPara="1" rIns="91400" wrap="square" tIns="914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herry Cream Soda"/>
              <a:buNone/>
              <a:defRPr b="1" sz="3200">
                <a:latin typeface="Cherry Cream Soda"/>
                <a:ea typeface="Cherry Cream Soda"/>
                <a:cs typeface="Cherry Cream Soda"/>
                <a:sym typeface="Cherry Cream Soda"/>
              </a:defRPr>
            </a:lvl1pPr>
            <a:lvl2pPr lvl="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2pPr>
            <a:lvl3pPr lvl="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3pPr>
            <a:lvl4pPr lvl="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4pPr>
            <a:lvl5pPr lvl="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5pPr>
            <a:lvl6pPr lvl="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6pPr>
            <a:lvl7pPr lvl="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7pPr>
            <a:lvl8pPr lvl="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8pPr>
            <a:lvl9pPr lvl="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9pPr>
          </a:lstStyle>
          <a:p/>
        </p:txBody>
      </p:sp>
      <p:pic>
        <p:nvPicPr>
          <p:cNvPr id="98" name="Google Shape;9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1540" y="4474995"/>
            <a:ext cx="392881" cy="39288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5"/>
          <p:cNvSpPr txBox="1"/>
          <p:nvPr>
            <p:ph idx="12" type="sldNum"/>
          </p:nvPr>
        </p:nvSpPr>
        <p:spPr>
          <a:xfrm>
            <a:off x="761434" y="4695905"/>
            <a:ext cx="273600" cy="26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675" lIns="45675" spcFirstLastPara="1" rIns="45675" wrap="square" tIns="4567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dy Text">
  <p:cSld name="Body 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6"/>
          <p:cNvSpPr txBox="1"/>
          <p:nvPr>
            <p:ph type="title"/>
          </p:nvPr>
        </p:nvSpPr>
        <p:spPr>
          <a:xfrm>
            <a:off x="654050" y="337350"/>
            <a:ext cx="6281100" cy="7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9398E"/>
              </a:buClr>
              <a:buSzPts val="2800"/>
              <a:buFont typeface="Cherry Cream Soda"/>
              <a:buNone/>
              <a:defRPr b="1" sz="2800">
                <a:solidFill>
                  <a:srgbClr val="29398E"/>
                </a:solidFill>
                <a:latin typeface="Cherry Cream Soda"/>
                <a:ea typeface="Cherry Cream Soda"/>
                <a:cs typeface="Cherry Cream Soda"/>
                <a:sym typeface="Cherry Cream Soda"/>
              </a:defRPr>
            </a:lvl1pPr>
            <a:lvl2pPr lvl="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2pPr>
            <a:lvl3pPr lvl="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3pPr>
            <a:lvl4pPr lvl="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4pPr>
            <a:lvl5pPr lvl="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5pPr>
            <a:lvl6pPr lvl="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6pPr>
            <a:lvl7pPr lvl="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7pPr>
            <a:lvl8pPr lvl="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8pPr>
            <a:lvl9pPr lvl="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herry Cream Soda"/>
              <a:buNone/>
              <a:defRPr>
                <a:latin typeface="Cherry Cream Soda"/>
                <a:ea typeface="Cherry Cream Soda"/>
                <a:cs typeface="Cherry Cream Soda"/>
                <a:sym typeface="Cherry Cream Soda"/>
              </a:defRPr>
            </a:lvl9pPr>
          </a:lstStyle>
          <a:p/>
        </p:txBody>
      </p:sp>
      <p:sp>
        <p:nvSpPr>
          <p:cNvPr id="102" name="Google Shape;102;p26"/>
          <p:cNvSpPr txBox="1"/>
          <p:nvPr>
            <p:ph idx="1" type="body"/>
          </p:nvPr>
        </p:nvSpPr>
        <p:spPr>
          <a:xfrm>
            <a:off x="628650" y="1127575"/>
            <a:ext cx="6987300" cy="28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chitects Daughter"/>
              <a:buChar char="●"/>
              <a:defRPr sz="1600"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 indent="-4064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chitects Daughter"/>
              <a:buChar char="○"/>
              <a:defRPr>
                <a:latin typeface="Architects Daughter"/>
                <a:ea typeface="Architects Daughter"/>
                <a:cs typeface="Architects Daughter"/>
                <a:sym typeface="Architects Daughter"/>
              </a:defRPr>
            </a:lvl2pPr>
            <a:lvl3pPr indent="-4064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chitects Daughter"/>
              <a:buChar char="■"/>
              <a:defRPr>
                <a:latin typeface="Architects Daughter"/>
                <a:ea typeface="Architects Daughter"/>
                <a:cs typeface="Architects Daughter"/>
                <a:sym typeface="Architects Daughter"/>
              </a:defRPr>
            </a:lvl3pPr>
            <a:lvl4pPr indent="-406400" lvl="3" marL="1828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chitects Daughter"/>
              <a:buChar char="●"/>
              <a:defRPr>
                <a:latin typeface="Architects Daughter"/>
                <a:ea typeface="Architects Daughter"/>
                <a:cs typeface="Architects Daughter"/>
                <a:sym typeface="Architects Daughter"/>
              </a:defRPr>
            </a:lvl4pPr>
            <a:lvl5pPr indent="-406400" lvl="4" marL="2286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chitects Daughter"/>
              <a:buChar char="○"/>
              <a:defRPr>
                <a:latin typeface="Architects Daughter"/>
                <a:ea typeface="Architects Daughter"/>
                <a:cs typeface="Architects Daughter"/>
                <a:sym typeface="Architects Daughter"/>
              </a:defRPr>
            </a:lvl5pPr>
            <a:lvl6pPr indent="-406400" lvl="5" marL="2743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chitects Daughter"/>
              <a:buChar char="■"/>
              <a:defRPr>
                <a:latin typeface="Architects Daughter"/>
                <a:ea typeface="Architects Daughter"/>
                <a:cs typeface="Architects Daughter"/>
                <a:sym typeface="Architects Daughter"/>
              </a:defRPr>
            </a:lvl6pPr>
            <a:lvl7pPr indent="-406400" lvl="6" marL="3200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chitects Daughter"/>
              <a:buChar char="●"/>
              <a:defRPr>
                <a:latin typeface="Architects Daughter"/>
                <a:ea typeface="Architects Daughter"/>
                <a:cs typeface="Architects Daughter"/>
                <a:sym typeface="Architects Daughter"/>
              </a:defRPr>
            </a:lvl7pPr>
            <a:lvl8pPr indent="-406400" lvl="7" marL="3657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chitects Daughter"/>
              <a:buChar char="○"/>
              <a:defRPr>
                <a:latin typeface="Architects Daughter"/>
                <a:ea typeface="Architects Daughter"/>
                <a:cs typeface="Architects Daughter"/>
                <a:sym typeface="Architects Daughter"/>
              </a:defRPr>
            </a:lvl8pPr>
            <a:lvl9pPr indent="-406400" lvl="8" marL="4114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Font typeface="Architects Daughter"/>
              <a:buChar char="■"/>
              <a:defRPr>
                <a:latin typeface="Architects Daughter"/>
                <a:ea typeface="Architects Daughter"/>
                <a:cs typeface="Architects Daughter"/>
                <a:sym typeface="Architects Daughter"/>
              </a:defRPr>
            </a:lvl9pPr>
          </a:lstStyle>
          <a:p/>
        </p:txBody>
      </p:sp>
      <p:pic>
        <p:nvPicPr>
          <p:cNvPr id="103" name="Google Shape;103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69340" y="4474996"/>
            <a:ext cx="392881" cy="392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03422" y="-839645"/>
            <a:ext cx="1924716" cy="1924434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6"/>
          <p:cNvSpPr txBox="1"/>
          <p:nvPr>
            <p:ph idx="12" type="sldNum"/>
          </p:nvPr>
        </p:nvSpPr>
        <p:spPr>
          <a:xfrm>
            <a:off x="705342" y="4698398"/>
            <a:ext cx="273600" cy="26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45675" spcFirstLastPara="1" rIns="45675" wrap="square" tIns="45675">
            <a:norm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b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7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/>
          <p:nvPr/>
        </p:nvSpPr>
        <p:spPr>
          <a:xfrm>
            <a:off x="2678600" y="145400"/>
            <a:ext cx="4579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Week 33: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Grammar &amp; Vocabulary - The Second Conditional</a:t>
            </a:r>
            <a:endParaRPr b="1"/>
          </a:p>
        </p:txBody>
      </p:sp>
      <p:sp>
        <p:nvSpPr>
          <p:cNvPr id="111" name="Google Shape;111;p27"/>
          <p:cNvSpPr txBox="1"/>
          <p:nvPr/>
        </p:nvSpPr>
        <p:spPr>
          <a:xfrm>
            <a:off x="7484538" y="1256750"/>
            <a:ext cx="1678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Thursday,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4th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7"/>
          <p:cNvSpPr txBox="1"/>
          <p:nvPr/>
        </p:nvSpPr>
        <p:spPr>
          <a:xfrm>
            <a:off x="66600" y="1426563"/>
            <a:ext cx="18096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amethyst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mineral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creature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weather balloon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UFO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gemstone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meteor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7"/>
          <p:cNvSpPr txBox="1"/>
          <p:nvPr/>
        </p:nvSpPr>
        <p:spPr>
          <a:xfrm>
            <a:off x="66600" y="284975"/>
            <a:ext cx="2333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Teacher: Mr. Good Mood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Assistant: Ms. Happy Days</a:t>
            </a:r>
            <a:endParaRPr/>
          </a:p>
        </p:txBody>
      </p:sp>
      <p:cxnSp>
        <p:nvCxnSpPr>
          <p:cNvPr id="114" name="Google Shape;114;p27"/>
          <p:cNvCxnSpPr/>
          <p:nvPr/>
        </p:nvCxnSpPr>
        <p:spPr>
          <a:xfrm>
            <a:off x="2963575" y="900550"/>
            <a:ext cx="3447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27"/>
          <p:cNvCxnSpPr/>
          <p:nvPr/>
        </p:nvCxnSpPr>
        <p:spPr>
          <a:xfrm>
            <a:off x="66600" y="1447988"/>
            <a:ext cx="0" cy="207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16" name="Google Shape;11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1875" y="3963600"/>
            <a:ext cx="956700" cy="11086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pic>
      <p:pic>
        <p:nvPicPr>
          <p:cNvPr id="117" name="Google Shape;11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2075" y="3963600"/>
            <a:ext cx="1196424" cy="11086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pic>
      <p:pic>
        <p:nvPicPr>
          <p:cNvPr id="118" name="Google Shape;118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3963600"/>
            <a:ext cx="1114794" cy="110867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pic>
      <p:pic>
        <p:nvPicPr>
          <p:cNvPr id="119" name="Google Shape;119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27100" y="3960088"/>
            <a:ext cx="1254626" cy="111570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pic>
      <p:pic>
        <p:nvPicPr>
          <p:cNvPr id="120" name="Google Shape;120;p27"/>
          <p:cNvPicPr preferRelativeResize="0"/>
          <p:nvPr/>
        </p:nvPicPr>
        <p:blipFill rotWithShape="1">
          <a:blip r:embed="rId7">
            <a:alphaModFix/>
          </a:blip>
          <a:srcRect b="19466" l="0" r="0" t="17739"/>
          <a:stretch/>
        </p:blipFill>
        <p:spPr>
          <a:xfrm>
            <a:off x="7822025" y="3960100"/>
            <a:ext cx="1003232" cy="11157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pic>
      <p:cxnSp>
        <p:nvCxnSpPr>
          <p:cNvPr id="121" name="Google Shape;121;p27"/>
          <p:cNvCxnSpPr/>
          <p:nvPr/>
        </p:nvCxnSpPr>
        <p:spPr>
          <a:xfrm>
            <a:off x="427450" y="3861175"/>
            <a:ext cx="8748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2" name="Google Shape;122;p27"/>
          <p:cNvSpPr txBox="1"/>
          <p:nvPr/>
        </p:nvSpPr>
        <p:spPr>
          <a:xfrm>
            <a:off x="7854600" y="861900"/>
            <a:ext cx="18888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85200C"/>
                </a:solidFill>
                <a:latin typeface="Comic Sans MS"/>
                <a:ea typeface="Comic Sans MS"/>
                <a:cs typeface="Comic Sans MS"/>
                <a:sym typeface="Comic Sans MS"/>
              </a:rPr>
              <a:t>&lt;&lt;time&gt;&gt;</a:t>
            </a:r>
            <a:endParaRPr b="1" sz="2200">
              <a:solidFill>
                <a:srgbClr val="85200C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3" name="Google Shape;123;p27"/>
          <p:cNvSpPr txBox="1"/>
          <p:nvPr/>
        </p:nvSpPr>
        <p:spPr>
          <a:xfrm>
            <a:off x="2065300" y="3115750"/>
            <a:ext cx="66999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000">
                <a:solidFill>
                  <a:schemeClr val="dk1"/>
                </a:solidFill>
              </a:rPr>
              <a:t>If     Mr. Loc            had                      a car           ,            he          would                  drive                to work.</a:t>
            </a:r>
            <a:endParaRPr b="1" i="1" sz="10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000">
              <a:solidFill>
                <a:schemeClr val="dk1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chemeClr val="dk1"/>
                </a:solidFill>
              </a:rPr>
              <a:t>If  +  Subject   + Past Simple tense + Object,  [comma] Subject + [would] +  base form of the verb + Object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