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70" r:id="rId3"/>
    <p:sldId id="269" r:id="rId4"/>
    <p:sldId id="262" r:id="rId5"/>
    <p:sldId id="264" r:id="rId6"/>
    <p:sldId id="268" r:id="rId7"/>
    <p:sldId id="272" r:id="rId8"/>
    <p:sldId id="271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951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48E75-E8E4-416A-AFB8-CD58951E0146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E274F-A5AC-4DD6-B86E-116424E38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C8FA-BD9C-47C7-BC0A-48C22C853435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3FA6-732E-4F3D-A817-E3E8EFBF9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C8FA-BD9C-47C7-BC0A-48C22C853435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3FA6-732E-4F3D-A817-E3E8EFBF9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C8FA-BD9C-47C7-BC0A-48C22C853435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3FA6-732E-4F3D-A817-E3E8EFBF9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C8FA-BD9C-47C7-BC0A-48C22C853435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3FA6-732E-4F3D-A817-E3E8EFBF9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C8FA-BD9C-47C7-BC0A-48C22C853435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3FA6-732E-4F3D-A817-E3E8EFBF9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C8FA-BD9C-47C7-BC0A-48C22C853435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3FA6-732E-4F3D-A817-E3E8EFBF9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C8FA-BD9C-47C7-BC0A-48C22C853435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3FA6-732E-4F3D-A817-E3E8EFBF9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C8FA-BD9C-47C7-BC0A-48C22C853435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3FA6-732E-4F3D-A817-E3E8EFBF9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C8FA-BD9C-47C7-BC0A-48C22C853435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3FA6-732E-4F3D-A817-E3E8EFBF9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C8FA-BD9C-47C7-BC0A-48C22C853435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3FA6-732E-4F3D-A817-E3E8EFBF9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C8FA-BD9C-47C7-BC0A-48C22C853435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3FA6-732E-4F3D-A817-E3E8EFBF9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2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9C8FA-BD9C-47C7-BC0A-48C22C853435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23FA6-732E-4F3D-A817-E3E8EFBF9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09800"/>
            <a:ext cx="8229600" cy="1905000"/>
          </a:xfrm>
          <a:solidFill>
            <a:srgbClr val="EF9511"/>
          </a:solidFill>
        </p:spPr>
        <p:txBody>
          <a:bodyPr>
            <a:normAutofit fontScale="90000"/>
          </a:bodyPr>
          <a:lstStyle/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Frac</a:t>
            </a:r>
            <a:r>
              <a:rPr lang="ro-RO" u="sng" dirty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zecimale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Ecua</a:t>
            </a:r>
            <a:r>
              <a:rPr lang="ro-RO" u="sng" dirty="0" smtClean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o-RO" u="sng" dirty="0" err="1" smtClean="0"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probleme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care se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rezolv</a:t>
            </a:r>
            <a:r>
              <a:rPr lang="ro-RO" u="sng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ajutorul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ecua</a:t>
            </a:r>
            <a:r>
              <a:rPr lang="ro-RO" u="sng" dirty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iilor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-76200"/>
            <a:ext cx="2971800" cy="381000"/>
          </a:xfrm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en-US" sz="2000" b="1" u="sng" dirty="0" err="1" smtClean="0">
                <a:sym typeface="Wingdings" pitchFamily="2" charset="2"/>
              </a:rPr>
              <a:t>Solu</a:t>
            </a:r>
            <a:r>
              <a:rPr lang="ro-RO" sz="2000" b="1" u="sng" dirty="0" smtClean="0">
                <a:sym typeface="Wingdings" pitchFamily="2" charset="2"/>
              </a:rPr>
              <a:t>ții</a:t>
            </a:r>
            <a:endParaRPr lang="en-US" sz="2000" b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" y="228600"/>
          <a:ext cx="8991600" cy="662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2895600"/>
                <a:gridCol w="2971800"/>
              </a:tblGrid>
              <a:tr h="25369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b="1" dirty="0" smtClean="0">
                          <a:solidFill>
                            <a:schemeClr val="tx1"/>
                          </a:solidFill>
                        </a:rPr>
                        <a:t>1)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Un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</a:rPr>
                        <a:t>magazin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</a:rPr>
                        <a:t>vinde</a:t>
                      </a:r>
                      <a:r>
                        <a:rPr lang="ro-RO" sz="1200" b="1" dirty="0" smtClean="0">
                          <a:solidFill>
                            <a:schemeClr val="tx1"/>
                          </a:solidFill>
                        </a:rPr>
                        <a:t> în prima zi 14,5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kg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</a:rPr>
                        <a:t>fructe</a:t>
                      </a:r>
                      <a:r>
                        <a:rPr lang="ro-RO" sz="1200" b="1" dirty="0" smtClean="0">
                          <a:solidFill>
                            <a:schemeClr val="tx1"/>
                          </a:solidFill>
                        </a:rPr>
                        <a:t>, iar a doua zi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</a:rPr>
                        <a:t>vinde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o-RO" sz="1200" b="1" dirty="0" smtClean="0">
                          <a:solidFill>
                            <a:schemeClr val="tx1"/>
                          </a:solidFill>
                        </a:rPr>
                        <a:t>cu 3,2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kg</a:t>
                      </a:r>
                      <a:r>
                        <a:rPr lang="ro-RO" sz="1200" b="1" dirty="0" smtClean="0">
                          <a:solidFill>
                            <a:schemeClr val="tx1"/>
                          </a:solidFill>
                        </a:rPr>
                        <a:t> mai mult decât în prima zi. Câte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kg de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chemeClr val="tx1"/>
                          </a:solidFill>
                        </a:rPr>
                        <a:t>fructe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a v</a:t>
                      </a:r>
                      <a:r>
                        <a:rPr lang="ro-RO" sz="1200" b="1" baseline="0" dirty="0" smtClean="0">
                          <a:solidFill>
                            <a:schemeClr val="tx1"/>
                          </a:solidFill>
                        </a:rPr>
                        <a:t>â</a:t>
                      </a:r>
                      <a:r>
                        <a:rPr lang="en-US" sz="1200" b="1" baseline="0" dirty="0" err="1" smtClean="0">
                          <a:solidFill>
                            <a:schemeClr val="tx1"/>
                          </a:solidFill>
                        </a:rPr>
                        <a:t>ndut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o-RO" sz="1200" b="1" dirty="0" smtClean="0">
                          <a:solidFill>
                            <a:schemeClr val="tx1"/>
                          </a:solidFill>
                        </a:rPr>
                        <a:t>în cele două zile?</a:t>
                      </a:r>
                    </a:p>
                    <a:p>
                      <a:endParaRPr lang="en-US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00" b="1" dirty="0" smtClean="0">
                          <a:solidFill>
                            <a:schemeClr val="tx1"/>
                          </a:solidFill>
                        </a:rPr>
                        <a:t>2)</a:t>
                      </a:r>
                      <a:r>
                        <a:rPr lang="ro-RO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o-RO" sz="1000" b="1" dirty="0" smtClean="0">
                          <a:solidFill>
                            <a:schemeClr val="tx1"/>
                          </a:solidFill>
                        </a:rPr>
                        <a:t>Un număr a fost adunat cu 14.</a:t>
                      </a:r>
                      <a:r>
                        <a:rPr lang="ro-RO" sz="1000" b="1" baseline="0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ro-RO" sz="1000" b="1" dirty="0" smtClean="0">
                          <a:solidFill>
                            <a:schemeClr val="tx1"/>
                          </a:solidFill>
                        </a:rPr>
                        <a:t>uma obținută a fost înmulțită cu 4,5, iar produsul a fost adunat cu 7,56</a:t>
                      </a:r>
                      <a:r>
                        <a:rPr lang="ro-RO" sz="1000" b="1" baseline="0" dirty="0" smtClean="0">
                          <a:solidFill>
                            <a:schemeClr val="tx1"/>
                          </a:solidFill>
                        </a:rPr>
                        <a:t> și </a:t>
                      </a:r>
                      <a:r>
                        <a:rPr lang="ro-RO" sz="1000" b="1" dirty="0" smtClean="0">
                          <a:solidFill>
                            <a:schemeClr val="tx1"/>
                          </a:solidFill>
                        </a:rPr>
                        <a:t>astfel s-a obținut rezultatul 148,6. Det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o-RO" sz="10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ro-RO" sz="10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b="1" dirty="0" smtClean="0">
                          <a:solidFill>
                            <a:schemeClr val="tx1"/>
                          </a:solidFill>
                        </a:rPr>
                        <a:t>3) Suma a două n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</a:rPr>
                        <a:t>ume</a:t>
                      </a:r>
                      <a:r>
                        <a:rPr lang="ro-RO" sz="12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ro-RO" sz="1200" b="1" dirty="0" smtClean="0">
                          <a:solidFill>
                            <a:schemeClr val="tx1"/>
                          </a:solidFill>
                        </a:rPr>
                        <a:t> zec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</a:rPr>
                        <a:t>imale</a:t>
                      </a:r>
                      <a:r>
                        <a:rPr lang="ro-RO" sz="1200" b="1" dirty="0" smtClean="0">
                          <a:solidFill>
                            <a:schemeClr val="tx1"/>
                          </a:solidFill>
                        </a:rPr>
                        <a:t> este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o-RO" sz="1200" b="1" dirty="0" smtClean="0">
                          <a:solidFill>
                            <a:schemeClr val="tx1"/>
                          </a:solidFill>
                        </a:rPr>
                        <a:t>7.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</a:rPr>
                        <a:t>Afla</a:t>
                      </a:r>
                      <a:r>
                        <a:rPr lang="ro-RO" sz="1200" b="1" dirty="0" smtClean="0">
                          <a:solidFill>
                            <a:schemeClr val="tx1"/>
                          </a:solidFill>
                        </a:rPr>
                        <a:t>ți</a:t>
                      </a:r>
                      <a:r>
                        <a:rPr lang="ro-RO" sz="1200" b="1" baseline="0" dirty="0" smtClean="0">
                          <a:solidFill>
                            <a:schemeClr val="tx1"/>
                          </a:solidFill>
                        </a:rPr>
                        <a:t> numerele știind că u</a:t>
                      </a:r>
                      <a:r>
                        <a:rPr lang="ro-RO" sz="1200" b="1" dirty="0" smtClean="0">
                          <a:solidFill>
                            <a:schemeClr val="tx1"/>
                          </a:solidFill>
                        </a:rPr>
                        <a:t>nul dintre numere este</a:t>
                      </a:r>
                      <a:r>
                        <a:rPr lang="ro-RO" sz="1200" b="1" baseline="0" dirty="0" smtClean="0">
                          <a:solidFill>
                            <a:schemeClr val="tx1"/>
                          </a:solidFill>
                        </a:rPr>
                        <a:t> dublul c</a:t>
                      </a:r>
                      <a:r>
                        <a:rPr lang="ro-RO" sz="1200" b="1" dirty="0" smtClean="0">
                          <a:solidFill>
                            <a:schemeClr val="tx1"/>
                          </a:solidFill>
                        </a:rPr>
                        <a:t>eluilalt</a:t>
                      </a:r>
                      <a:r>
                        <a:rPr lang="ro-RO" sz="1200" b="1" baseline="0" dirty="0" smtClean="0">
                          <a:solidFill>
                            <a:schemeClr val="tx1"/>
                          </a:solidFill>
                        </a:rPr>
                        <a:t> număr.</a:t>
                      </a:r>
                      <a:endParaRPr lang="en-US" sz="1200" b="1" dirty="0" smtClean="0"/>
                    </a:p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1044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50" b="1" dirty="0" smtClean="0"/>
                        <a:t>4)</a:t>
                      </a:r>
                      <a:r>
                        <a:rPr lang="ro-RO" sz="1050" b="1" baseline="0" dirty="0" smtClean="0"/>
                        <a:t> </a:t>
                      </a:r>
                      <a:r>
                        <a:rPr lang="en-US" sz="1050" b="1" dirty="0" err="1" smtClean="0"/>
                        <a:t>Cinci</a:t>
                      </a:r>
                      <a:r>
                        <a:rPr lang="en-US" sz="1050" b="1" baseline="0" dirty="0" smtClean="0"/>
                        <a:t> </a:t>
                      </a:r>
                      <a:r>
                        <a:rPr lang="ro-RO" sz="1050" b="1" baseline="0" dirty="0" smtClean="0"/>
                        <a:t>caiete </a:t>
                      </a:r>
                      <a:r>
                        <a:rPr lang="ro-RO" sz="1050" b="1" dirty="0" smtClean="0"/>
                        <a:t>și două pixuri costă</a:t>
                      </a:r>
                      <a:r>
                        <a:rPr lang="ro-RO" sz="1050" b="1" baseline="0" dirty="0" smtClean="0"/>
                        <a:t> </a:t>
                      </a:r>
                      <a:r>
                        <a:rPr lang="ro-RO" sz="1050" b="1" dirty="0" smtClean="0"/>
                        <a:t>la un loc 16,8 lei. Aflați prețul unui caiet, dacă un pix costă 1,23 lei.</a:t>
                      </a:r>
                    </a:p>
                    <a:p>
                      <a:endParaRPr lang="en-US" sz="12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b="1" dirty="0" smtClean="0"/>
                        <a:t>5) Un biciclist merge cu viteza de 15,7 km/h? Ce distanță va parcurge acesta dupa un timp de 3 ore?</a:t>
                      </a:r>
                    </a:p>
                    <a:p>
                      <a:endParaRPr lang="en-US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b="1" dirty="0" smtClean="0"/>
                        <a:t>6) Lungimea gardului care înconjoară grădina de mai jos este de </a:t>
                      </a:r>
                      <a:r>
                        <a:rPr lang="en-US" sz="1200" b="1" dirty="0" smtClean="0"/>
                        <a:t>1</a:t>
                      </a:r>
                      <a:r>
                        <a:rPr lang="ro-RO" sz="1200" b="1" dirty="0" smtClean="0"/>
                        <a:t>3</a:t>
                      </a:r>
                      <a:r>
                        <a:rPr lang="en-US" sz="1200" b="1" dirty="0" smtClean="0"/>
                        <a:t>,</a:t>
                      </a:r>
                      <a:r>
                        <a:rPr lang="ro-RO" sz="1200" b="1" dirty="0" smtClean="0"/>
                        <a:t>2m.</a:t>
                      </a:r>
                      <a:endParaRPr lang="en-US" sz="1200" b="1" dirty="0" smtClean="0"/>
                    </a:p>
                    <a:p>
                      <a:r>
                        <a:rPr lang="ro-RO" sz="1200" b="1" dirty="0" smtClean="0"/>
                        <a:t> Aflați lungimile</a:t>
                      </a:r>
                      <a:r>
                        <a:rPr lang="ro-RO" sz="1200" b="1" baseline="0" dirty="0" smtClean="0"/>
                        <a:t> laturilor grădinii</a:t>
                      </a:r>
                      <a:r>
                        <a:rPr lang="ro-RO" sz="1200" b="1" dirty="0" smtClean="0"/>
                        <a:t> . </a:t>
                      </a:r>
                      <a:endParaRPr lang="en-US" sz="12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988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b="1" dirty="0" smtClean="0">
                          <a:solidFill>
                            <a:schemeClr val="tx1"/>
                          </a:solidFill>
                        </a:rPr>
                        <a:t>7) Perimetrul triunghiului este 20cm. Aflati x.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b="1" dirty="0" smtClean="0"/>
                        <a:t>8) Mihai are la geografie un 7 și un 8. 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ro-RO" sz="1200" b="1" baseline="0" dirty="0" smtClean="0"/>
                        <a:t>Ce medie are acum?</a:t>
                      </a:r>
                      <a:endParaRPr lang="en-US" sz="1200" b="1" baseline="0" dirty="0" smtClean="0"/>
                    </a:p>
                    <a:p>
                      <a:pPr marL="342900" indent="-342900">
                        <a:buAutoNum type="alphaLcParenR"/>
                      </a:pPr>
                      <a:endParaRPr lang="en-US" sz="1200" b="1" baseline="0" dirty="0" smtClean="0"/>
                    </a:p>
                    <a:p>
                      <a:pPr marL="342900" indent="-342900">
                        <a:buAutoNum type="alphaLcParenR"/>
                      </a:pPr>
                      <a:endParaRPr lang="en-US" sz="1200" b="1" baseline="0" dirty="0" smtClean="0"/>
                    </a:p>
                    <a:p>
                      <a:pPr marL="342900" indent="-342900">
                        <a:buAutoNum type="alphaLcParenR"/>
                      </a:pPr>
                      <a:endParaRPr lang="ro-RO" sz="1200" b="1" baseline="0" dirty="0" smtClean="0"/>
                    </a:p>
                    <a:p>
                      <a:pPr marL="342900" indent="-342900">
                        <a:buAutoNum type="alphaLcParenR"/>
                      </a:pPr>
                      <a:r>
                        <a:rPr lang="ro-RO" sz="1200" b="1" baseline="0" dirty="0" smtClean="0"/>
                        <a:t> Dacă mai ia un 5, ce medie va avea Mihai?</a:t>
                      </a:r>
                      <a:endParaRPr lang="en-US" sz="1200" b="1" dirty="0" smtClean="0"/>
                    </a:p>
                    <a:p>
                      <a:endParaRPr lang="en-US" sz="1200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ym typeface="Wingdings" pitchFamily="2" charset="2"/>
                        </a:rPr>
                        <a:t> </a:t>
                      </a:r>
                      <a:r>
                        <a:rPr lang="ro-RO" sz="1200" b="1" dirty="0" smtClean="0"/>
                        <a:t>Provocare</a:t>
                      </a:r>
                      <a:r>
                        <a:rPr lang="en-US" sz="1200" b="1" dirty="0" smtClean="0"/>
                        <a:t>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b="1" dirty="0" smtClean="0"/>
                        <a:t>Compune o problemă care se rezolvă cu ajutorul ecuațiilor.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0" name="Flowchart: Manual Input 9"/>
          <p:cNvSpPr/>
          <p:nvPr/>
        </p:nvSpPr>
        <p:spPr>
          <a:xfrm rot="5400000">
            <a:off x="8595892" y="2890510"/>
            <a:ext cx="304800" cy="381000"/>
          </a:xfrm>
          <a:prstGeom prst="flowChartManualInp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228600" y="5486400"/>
            <a:ext cx="609600" cy="10668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73148" y="572666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x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57150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0396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x-2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82000" y="2928610"/>
            <a:ext cx="2455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050" dirty="0" smtClean="0"/>
              <a:t>x</a:t>
            </a:r>
            <a:endParaRPr lang="en-US" sz="1050" dirty="0"/>
          </a:p>
        </p:txBody>
      </p:sp>
      <p:sp>
        <p:nvSpPr>
          <p:cNvPr id="16" name="TextBox 15"/>
          <p:cNvSpPr txBox="1"/>
          <p:nvPr/>
        </p:nvSpPr>
        <p:spPr>
          <a:xfrm>
            <a:off x="8557792" y="2743200"/>
            <a:ext cx="3642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050" dirty="0" smtClean="0"/>
              <a:t>3,8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8481592" y="3157210"/>
            <a:ext cx="5597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050" dirty="0" smtClean="0"/>
              <a:t>x + 2,3</a:t>
            </a:r>
            <a:endParaRPr lang="en-US" sz="1050" dirty="0"/>
          </a:p>
        </p:txBody>
      </p:sp>
      <p:sp>
        <p:nvSpPr>
          <p:cNvPr id="18" name="TextBox 17"/>
          <p:cNvSpPr txBox="1"/>
          <p:nvPr/>
        </p:nvSpPr>
        <p:spPr>
          <a:xfrm>
            <a:off x="8803190" y="2928610"/>
            <a:ext cx="3642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050" dirty="0" smtClean="0"/>
              <a:t>2,7</a:t>
            </a:r>
            <a:endParaRPr lang="en-US" sz="1050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" y="1219200"/>
            <a:ext cx="3124200" cy="1569660"/>
          </a:xfrm>
          <a:prstGeom prst="rect">
            <a:avLst/>
          </a:prstGeom>
          <a:solidFill>
            <a:schemeClr val="tx1"/>
          </a:solidFill>
          <a:ln w="19050">
            <a:solidFill>
              <a:srgbClr val="EF951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o-RO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Prima zi </a:t>
            </a:r>
            <a:r>
              <a:rPr lang="en-US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ro-RO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14,5</a:t>
            </a:r>
            <a:r>
              <a:rPr lang="en-US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kg</a:t>
            </a:r>
            <a:endParaRPr lang="ro-RO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o-RO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doua zi </a:t>
            </a:r>
            <a:r>
              <a:rPr lang="en-US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o-RO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14,5 + 3,2</a:t>
            </a:r>
            <a:r>
              <a:rPr lang="en-US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17,7</a:t>
            </a:r>
            <a:r>
              <a:rPr lang="en-US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kg</a:t>
            </a:r>
            <a:endParaRPr lang="ro-RO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o-RO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Total </a:t>
            </a:r>
            <a:r>
              <a:rPr lang="en-US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        </a:t>
            </a:r>
            <a:r>
              <a:rPr lang="ro-RO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14,5 + 17,7= 32,2</a:t>
            </a:r>
            <a:r>
              <a:rPr lang="en-US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kg</a:t>
            </a:r>
            <a:endParaRPr lang="en-US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00400" y="745089"/>
            <a:ext cx="2895600" cy="2062103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x + 14 ) ∙ 4,5 + 7,56 = 148,6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x </a:t>
            </a: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14 ) </a:t>
            </a: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∙ 4,5 </a:t>
            </a: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148,6 - 7,56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x </a:t>
            </a: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14 ) </a:t>
            </a: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∙ 4,5 </a:t>
            </a: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141,04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x+14 = 141, 04 : 4,5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x+ 14 = 31,34(2) 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x = 31,34(2) – 14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x = 17,34(2)</a:t>
            </a:r>
            <a:endParaRPr lang="en-US" sz="1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6000" y="990600"/>
            <a:ext cx="2971800" cy="1815882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x+ 2x = 17</a:t>
            </a:r>
          </a:p>
          <a:p>
            <a:pPr algn="ctr">
              <a:lnSpc>
                <a:spcPct val="150000"/>
              </a:lnSpc>
            </a:pPr>
            <a:r>
              <a:rPr lang="en-US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3x = 17</a:t>
            </a:r>
          </a:p>
          <a:p>
            <a:pPr algn="ctr">
              <a:lnSpc>
                <a:spcPct val="150000"/>
              </a:lnSpc>
            </a:pPr>
            <a:r>
              <a:rPr lang="en-US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x= 17: 3</a:t>
            </a:r>
          </a:p>
          <a:p>
            <a:pPr algn="ctr">
              <a:lnSpc>
                <a:spcPct val="150000"/>
              </a:lnSpc>
            </a:pPr>
            <a:r>
              <a:rPr lang="en-US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x= 5,(6)</a:t>
            </a:r>
          </a:p>
          <a:p>
            <a:pPr algn="ctr"/>
            <a:endParaRPr lang="en-US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3112739"/>
            <a:ext cx="3124200" cy="1769715"/>
          </a:xfrm>
          <a:prstGeom prst="rect">
            <a:avLst/>
          </a:prstGeom>
          <a:solidFill>
            <a:schemeClr val="tx1"/>
          </a:solidFill>
          <a:ln w="127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5x + 2 ∙ 1,23 = 16,8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5x + 2,46 = 16,8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5x = 16,8 – 2,46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5x = 14,34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x= 14,34 : 5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 = 2,868</a:t>
            </a:r>
            <a:endParaRPr lang="en-US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5105400"/>
            <a:ext cx="2286000" cy="1769715"/>
          </a:xfrm>
          <a:prstGeom prst="rect">
            <a:avLst/>
          </a:prstGeom>
          <a:solidFill>
            <a:schemeClr val="tx1"/>
          </a:solidFill>
          <a:ln w="127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 + x + x – 2 = 20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3x – 2 = 20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3x = 20 + 2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3x = 22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 = 22 : 3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 = 7,(3)</a:t>
            </a:r>
            <a:endParaRPr lang="en-US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00400" y="3430250"/>
            <a:ext cx="2895600" cy="1446550"/>
          </a:xfrm>
          <a:prstGeom prst="rect">
            <a:avLst/>
          </a:prstGeom>
          <a:solidFill>
            <a:schemeClr val="tx1"/>
          </a:solidFill>
          <a:ln w="952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15,7 ∙ 3 = 47,1</a:t>
            </a:r>
          </a:p>
          <a:p>
            <a:endParaRPr lang="en-US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96000" y="3399472"/>
            <a:ext cx="2971800" cy="1477328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 + x + 2,3 + 2,7 + 3,8 = 13,2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2x + 8,8 =13,2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2x = 13,2 – 8,8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2x = 4,4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 = 2,2</a:t>
            </a:r>
            <a:endParaRPr lang="en-US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00400" y="5334000"/>
            <a:ext cx="2895600" cy="338554"/>
          </a:xfrm>
          <a:prstGeom prst="rect">
            <a:avLst/>
          </a:prstGeom>
          <a:solidFill>
            <a:schemeClr val="tx1"/>
          </a:solidFill>
          <a:ln w="127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(7 +8 ): 2 = 15 : 2 = 7,5</a:t>
            </a:r>
            <a:endParaRPr lang="en-US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00400" y="6172200"/>
            <a:ext cx="2895600" cy="338554"/>
          </a:xfrm>
          <a:prstGeom prst="rect">
            <a:avLst/>
          </a:prstGeom>
          <a:solidFill>
            <a:schemeClr val="tx1"/>
          </a:solidFill>
          <a:ln w="127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(7 +8 + 5): </a:t>
            </a:r>
            <a:r>
              <a:rPr lang="en-US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20 : 3 = 6,(6)</a:t>
            </a:r>
            <a:endParaRPr lang="en-US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53400" y="3776246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600" b="1" dirty="0" smtClean="0">
                <a:solidFill>
                  <a:srgbClr val="FF0000"/>
                </a:solidFill>
              </a:rPr>
              <a:t>3,8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001000" y="4572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4</a:t>
            </a:r>
            <a:r>
              <a:rPr lang="ro-RO" sz="1600" b="1" dirty="0" smtClean="0">
                <a:solidFill>
                  <a:srgbClr val="FF0000"/>
                </a:solidFill>
              </a:rPr>
              <a:t>,</a:t>
            </a:r>
            <a:r>
              <a:rPr lang="en-US" sz="1600" b="1" dirty="0" smtClean="0">
                <a:solidFill>
                  <a:srgbClr val="FF0000"/>
                </a:solidFill>
              </a:rPr>
              <a:t>5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699648" y="4157246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600" b="1" dirty="0" smtClean="0">
                <a:solidFill>
                  <a:srgbClr val="FF0000"/>
                </a:solidFill>
              </a:rPr>
              <a:t>2,7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1" name="Flowchart: Manual Input 30"/>
          <p:cNvSpPr/>
          <p:nvPr/>
        </p:nvSpPr>
        <p:spPr>
          <a:xfrm rot="5400000">
            <a:off x="8170277" y="3945523"/>
            <a:ext cx="575846" cy="762000"/>
          </a:xfrm>
          <a:prstGeom prst="flowChartManualInp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707444" y="4191000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600" b="1" dirty="0" smtClean="0">
                <a:solidFill>
                  <a:srgbClr val="FF0000"/>
                </a:solidFill>
              </a:rPr>
              <a:t>2,</a:t>
            </a:r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077200" y="4572000"/>
            <a:ext cx="902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600" b="1" dirty="0" smtClean="0">
                <a:solidFill>
                  <a:srgbClr val="FF0000"/>
                </a:solidFill>
              </a:rPr>
              <a:t>2,</a:t>
            </a:r>
            <a:r>
              <a:rPr lang="en-US" sz="1600" b="1" dirty="0" smtClean="0">
                <a:solidFill>
                  <a:srgbClr val="FF0000"/>
                </a:solidFill>
              </a:rPr>
              <a:t>2 + 2,3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/>
      <p:bldP spid="29" grpId="0"/>
      <p:bldP spid="30" grpId="0"/>
      <p:bldP spid="31" grpId="0" animBg="1"/>
      <p:bldP spid="32" grpId="0"/>
      <p:bldP spid="33" grpId="0"/>
      <p:bldP spid="3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4678"/>
                <a:gridCol w="3151322"/>
                <a:gridCol w="3048000"/>
              </a:tblGrid>
              <a:tr h="22782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1)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Un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magazin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vinde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 în prima zi 14,5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kg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fructe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, iar a doua zi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vinde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cu 3,2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kg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 mai mult decât în prima zi. Câte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kg de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fructe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a v</a:t>
                      </a:r>
                      <a:r>
                        <a:rPr lang="ro-RO" b="1" baseline="0" dirty="0" smtClean="0">
                          <a:solidFill>
                            <a:schemeClr val="tx1"/>
                          </a:solidFill>
                        </a:rPr>
                        <a:t>â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ndut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în cele două zile?</a:t>
                      </a:r>
                    </a:p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2) 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Un număr a fost adunat cu 14.</a:t>
                      </a:r>
                      <a:r>
                        <a:rPr lang="ro-RO" b="1" baseline="0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uma obținută a fost înmulțită cu 4,5, iar produsul a fost adunat cu 7,56</a:t>
                      </a:r>
                      <a:r>
                        <a:rPr lang="ro-RO" b="1" baseline="0" dirty="0" smtClean="0">
                          <a:solidFill>
                            <a:schemeClr val="tx1"/>
                          </a:solidFill>
                        </a:rPr>
                        <a:t> și 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astfel s-a obținut rezultatul 148,6. Determinați numărul.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3) 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Suma a două n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ume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 zec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imale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 este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7.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Afla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ți</a:t>
                      </a:r>
                      <a:r>
                        <a:rPr lang="ro-RO" b="1" baseline="0" dirty="0" smtClean="0">
                          <a:solidFill>
                            <a:schemeClr val="tx1"/>
                          </a:solidFill>
                        </a:rPr>
                        <a:t> numerele știind că u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nul dintre numere este</a:t>
                      </a:r>
                      <a:r>
                        <a:rPr lang="ro-RO" b="1" baseline="0" dirty="0" smtClean="0">
                          <a:solidFill>
                            <a:schemeClr val="tx1"/>
                          </a:solidFill>
                        </a:rPr>
                        <a:t> dublul c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eluilalt</a:t>
                      </a:r>
                      <a:r>
                        <a:rPr lang="ro-RO" b="1" baseline="0" dirty="0" smtClean="0">
                          <a:solidFill>
                            <a:schemeClr val="tx1"/>
                          </a:solidFill>
                        </a:rPr>
                        <a:t> număr.</a:t>
                      </a:r>
                      <a:endParaRPr lang="en-US" b="1" dirty="0" smtClean="0"/>
                    </a:p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98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4) </a:t>
                      </a:r>
                      <a:r>
                        <a:rPr lang="en-US" b="1" dirty="0" err="1" smtClean="0"/>
                        <a:t>Cinci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ro-RO" b="1" baseline="0" dirty="0" smtClean="0"/>
                        <a:t>caiete </a:t>
                      </a:r>
                      <a:r>
                        <a:rPr lang="ro-RO" b="1" dirty="0" smtClean="0"/>
                        <a:t>și două pixuri costă</a:t>
                      </a:r>
                      <a:r>
                        <a:rPr lang="ro-RO" b="1" baseline="0" dirty="0" smtClean="0"/>
                        <a:t> </a:t>
                      </a:r>
                      <a:r>
                        <a:rPr lang="ro-RO" b="1" dirty="0" smtClean="0"/>
                        <a:t>la un loc 16,8 lei. Aflați prețul unui caiet, dacă un pix costă 1,23 lei.</a:t>
                      </a:r>
                    </a:p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5</a:t>
                      </a:r>
                      <a:r>
                        <a:rPr lang="ro-RO" b="1" dirty="0" smtClean="0"/>
                        <a:t>) Un biciclist merge cu viteza de 15,7 km/h? Ce distanță va parcurge acesta dupa un timp de 3 ore?</a:t>
                      </a:r>
                    </a:p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6) </a:t>
                      </a:r>
                      <a:r>
                        <a:rPr lang="ro-RO" b="1" dirty="0" smtClean="0"/>
                        <a:t>Lungimea gardului care înconjoară grădina de mai jos este de </a:t>
                      </a:r>
                      <a:r>
                        <a:rPr lang="en-US" b="1" dirty="0" smtClean="0"/>
                        <a:t>1</a:t>
                      </a:r>
                      <a:r>
                        <a:rPr lang="ro-RO" b="1" dirty="0" smtClean="0"/>
                        <a:t>3</a:t>
                      </a:r>
                      <a:r>
                        <a:rPr lang="en-US" b="1" dirty="0" smtClean="0"/>
                        <a:t>,</a:t>
                      </a:r>
                      <a:r>
                        <a:rPr lang="ro-RO" b="1" dirty="0" smtClean="0"/>
                        <a:t>2m. Aflați lungimile</a:t>
                      </a:r>
                      <a:r>
                        <a:rPr lang="ro-RO" b="1" baseline="0" dirty="0" smtClean="0"/>
                        <a:t> laturilor grădinii</a:t>
                      </a:r>
                      <a:r>
                        <a:rPr lang="ro-RO" b="1" dirty="0" smtClean="0"/>
                        <a:t> .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98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7) 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Perimetrul triunghiului este 20cm. Aflati x.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8) </a:t>
                      </a:r>
                      <a:r>
                        <a:rPr lang="ro-RO" b="1" dirty="0" smtClean="0"/>
                        <a:t>Mihai are la geografie un 7 și un 8. 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ro-RO" b="1" baseline="0" dirty="0" smtClean="0"/>
                        <a:t>Ce medie are acum?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ro-RO" b="1" baseline="0" dirty="0" smtClean="0"/>
                        <a:t> Dacă mai ia un 5, ce medie va avea Mihai?</a:t>
                      </a:r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ym typeface="Wingdings" pitchFamily="2" charset="2"/>
                        </a:rPr>
                        <a:t> </a:t>
                      </a:r>
                      <a:r>
                        <a:rPr lang="ro-RO" b="1" dirty="0" smtClean="0"/>
                        <a:t>Provocare</a:t>
                      </a:r>
                      <a:r>
                        <a:rPr lang="en-US" b="1" dirty="0" smtClean="0"/>
                        <a:t>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b="1" dirty="0" smtClean="0"/>
                        <a:t>Compune o problemă care se rezolvă cu ajutorul ecuațiilor.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Flowchart: Manual Input 9"/>
          <p:cNvSpPr/>
          <p:nvPr/>
        </p:nvSpPr>
        <p:spPr>
          <a:xfrm rot="5400000">
            <a:off x="6477000" y="3581400"/>
            <a:ext cx="609600" cy="914400"/>
          </a:xfrm>
          <a:prstGeom prst="flowChartManualInp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304800" y="5486400"/>
            <a:ext cx="609600" cy="10668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49348" y="572666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x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57150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66596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x-2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0" y="38862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x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477000" y="34290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3,8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00800" y="4267200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x + 2,3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086600" y="38100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2,7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609600"/>
            <a:ext cx="3886200" cy="1143000"/>
          </a:xfrm>
          <a:solidFill>
            <a:srgbClr val="EF9511"/>
          </a:solidFill>
        </p:spPr>
        <p:txBody>
          <a:bodyPr/>
          <a:lstStyle/>
          <a:p>
            <a:r>
              <a:rPr lang="en-US" dirty="0" err="1" smtClean="0"/>
              <a:t>Cuprins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687763"/>
          </a:xfrm>
          <a:solidFill>
            <a:schemeClr val="bg2"/>
          </a:solidFill>
        </p:spPr>
        <p:txBody>
          <a:bodyPr/>
          <a:lstStyle/>
          <a:p>
            <a:pPr marL="514350" indent="-514350">
              <a:buAutoNum type="arabicParenR"/>
            </a:pPr>
            <a:endParaRPr lang="ro-RO" b="1" dirty="0" smtClean="0"/>
          </a:p>
          <a:p>
            <a:pPr marL="514350" indent="-514350">
              <a:buAutoNum type="arabicParenR"/>
            </a:pPr>
            <a:r>
              <a:rPr lang="en-US" b="1" dirty="0" err="1" smtClean="0"/>
              <a:t>Fi</a:t>
            </a:r>
            <a:r>
              <a:rPr lang="ro-RO" b="1" dirty="0" smtClean="0"/>
              <a:t>șă de lucru </a:t>
            </a:r>
          </a:p>
          <a:p>
            <a:pPr marL="514350" indent="-514350">
              <a:buNone/>
            </a:pPr>
            <a:endParaRPr lang="ro-RO" b="1" dirty="0" smtClean="0"/>
          </a:p>
          <a:p>
            <a:pPr>
              <a:buNone/>
            </a:pPr>
            <a:r>
              <a:rPr lang="ro-RO" b="1" dirty="0" smtClean="0"/>
              <a:t>2) Activitatea </a:t>
            </a:r>
            <a:r>
              <a:rPr lang="en-US" b="1" dirty="0" smtClean="0"/>
              <a:t>“</a:t>
            </a:r>
            <a:r>
              <a:rPr lang="ro-RO" b="1" dirty="0" smtClean="0"/>
              <a:t>Găsește pe cineva care poate rezolva ...</a:t>
            </a:r>
            <a:r>
              <a:rPr lang="en-US" b="1" dirty="0" smtClean="0"/>
              <a:t>”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o-RO" sz="2400" dirty="0" smtClean="0"/>
              <a:t>Se alege un număr de exerciții de rezolvat, din cel putin două culori, în </a:t>
            </a:r>
            <a:r>
              <a:rPr lang="ro-RO" sz="2400" dirty="0" smtClean="0"/>
              <a:t>funcție </a:t>
            </a:r>
            <a:r>
              <a:rPr lang="ro-RO" sz="2400" dirty="0" smtClean="0"/>
              <a:t>de un timp acordat</a:t>
            </a:r>
            <a:r>
              <a:rPr lang="en-US" sz="2400" dirty="0" smtClean="0"/>
              <a:t>;</a:t>
            </a:r>
            <a:r>
              <a:rPr lang="ro-RO" sz="2400" dirty="0" smtClean="0"/>
              <a:t> </a:t>
            </a:r>
            <a:r>
              <a:rPr lang="en-US" sz="2400" dirty="0" smtClean="0"/>
              <a:t>(ex: </a:t>
            </a:r>
            <a:r>
              <a:rPr lang="en-US" sz="2400" dirty="0" err="1" smtClean="0"/>
              <a:t>cel</a:t>
            </a:r>
            <a:r>
              <a:rPr lang="en-US" sz="2400" dirty="0" smtClean="0"/>
              <a:t> </a:t>
            </a:r>
            <a:r>
              <a:rPr lang="en-US" sz="2400" dirty="0" err="1" smtClean="0"/>
              <a:t>pu</a:t>
            </a:r>
            <a:r>
              <a:rPr lang="ro-RO" sz="2400" dirty="0" smtClean="0"/>
              <a:t>ț</a:t>
            </a:r>
            <a:r>
              <a:rPr lang="en-US" sz="2400" dirty="0" smtClean="0"/>
              <a:t>in</a:t>
            </a:r>
            <a:r>
              <a:rPr lang="ro-RO" sz="2400" dirty="0" smtClean="0"/>
              <a:t> 8 exerciții, în 20 min</a:t>
            </a:r>
            <a:r>
              <a:rPr lang="en-US" sz="2400" dirty="0" smtClean="0"/>
              <a:t>)</a:t>
            </a:r>
          </a:p>
          <a:p>
            <a:r>
              <a:rPr lang="ro-RO" sz="2400" dirty="0" smtClean="0"/>
              <a:t>C</a:t>
            </a:r>
            <a:r>
              <a:rPr lang="ro-RO" sz="2400" dirty="0" smtClean="0"/>
              <a:t>ulorile reprezintă nivelul de dificultate al problemelor</a:t>
            </a:r>
            <a:r>
              <a:rPr lang="en-US" sz="2400" dirty="0" smtClean="0"/>
              <a:t>:</a:t>
            </a:r>
            <a:r>
              <a:rPr lang="ro-RO" sz="2400" dirty="0" smtClean="0"/>
              <a:t>  </a:t>
            </a:r>
          </a:p>
          <a:p>
            <a:pPr algn="ctr">
              <a:buNone/>
            </a:pPr>
            <a:endParaRPr lang="en-US" sz="2400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en-US" sz="2400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en-US" sz="2400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o-RO" sz="2400" dirty="0" smtClean="0">
              <a:solidFill>
                <a:srgbClr val="00B050"/>
              </a:solidFill>
            </a:endParaRPr>
          </a:p>
          <a:p>
            <a:r>
              <a:rPr lang="ro-RO" sz="2400" dirty="0" smtClean="0"/>
              <a:t>După expirarea timpului se afișează răspunsurile, iar fiecare elev își corectează exercițiile rezolvate.</a:t>
            </a:r>
          </a:p>
          <a:p>
            <a:r>
              <a:rPr lang="ro-RO" sz="2400" dirty="0" smtClean="0"/>
              <a:t> </a:t>
            </a:r>
            <a:r>
              <a:rPr lang="ro-RO" sz="2400" dirty="0" smtClean="0"/>
              <a:t>Suges</a:t>
            </a:r>
            <a:r>
              <a:rPr lang="en-US" sz="2400" dirty="0" smtClean="0"/>
              <a:t>tie</a:t>
            </a:r>
            <a:r>
              <a:rPr lang="en-US" sz="2400" dirty="0" smtClean="0"/>
              <a:t>:</a:t>
            </a:r>
            <a:r>
              <a:rPr lang="ro-RO" sz="2400" dirty="0" smtClean="0"/>
              <a:t> ar fi bine ca elevii să folosească un pix de aceeași culoare, pentru autocorectare(în general).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286000" y="3124200"/>
            <a:ext cx="4495800" cy="1447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solidFill>
            <a:srgbClr val="EF9511"/>
          </a:solidFill>
        </p:spPr>
        <p:txBody>
          <a:bodyPr>
            <a:normAutofit fontScale="90000"/>
          </a:bodyPr>
          <a:lstStyle/>
          <a:p>
            <a:r>
              <a:rPr lang="en-US" u="sng" dirty="0" err="1" smtClean="0"/>
              <a:t>Fis</a:t>
            </a:r>
            <a:r>
              <a:rPr lang="ro-RO" u="sng" dirty="0" smtClean="0"/>
              <a:t>ă de lucru</a:t>
            </a:r>
            <a:br>
              <a:rPr lang="ro-RO" u="sng" dirty="0" smtClean="0"/>
            </a:br>
            <a:r>
              <a:rPr lang="ro-RO" u="sng" dirty="0" smtClean="0"/>
              <a:t>Instrucțiuni</a:t>
            </a:r>
            <a:endParaRPr lang="en-US" u="sng" dirty="0"/>
          </a:p>
        </p:txBody>
      </p:sp>
      <p:sp>
        <p:nvSpPr>
          <p:cNvPr id="5" name="Rectangle 4"/>
          <p:cNvSpPr/>
          <p:nvPr/>
        </p:nvSpPr>
        <p:spPr>
          <a:xfrm>
            <a:off x="1981200" y="3200400"/>
            <a:ext cx="480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o-RO" sz="2400" dirty="0" smtClean="0">
                <a:solidFill>
                  <a:srgbClr val="FF0000"/>
                </a:solidFill>
              </a:rPr>
              <a:t>Roșu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ro-RO" sz="2400" dirty="0" smtClean="0">
                <a:solidFill>
                  <a:srgbClr val="FF0000"/>
                </a:solidFill>
              </a:rPr>
              <a:t>– </a:t>
            </a:r>
            <a:r>
              <a:rPr lang="ro-RO" sz="2400" dirty="0" smtClean="0">
                <a:solidFill>
                  <a:srgbClr val="FF0000"/>
                </a:solidFill>
              </a:rPr>
              <a:t>nivel scazut de dificultate</a:t>
            </a:r>
          </a:p>
          <a:p>
            <a:pPr algn="r">
              <a:buNone/>
            </a:pPr>
            <a:r>
              <a:rPr lang="ro-RO" sz="2400" dirty="0" smtClean="0"/>
              <a:t>    </a:t>
            </a:r>
            <a:r>
              <a:rPr lang="ro-RO" sz="2400" dirty="0" smtClean="0">
                <a:solidFill>
                  <a:srgbClr val="FFC000"/>
                </a:solidFill>
              </a:rPr>
              <a:t>Galben – nivel mediu de dificultate</a:t>
            </a:r>
          </a:p>
          <a:p>
            <a:pPr algn="r">
              <a:buNone/>
            </a:pPr>
            <a:r>
              <a:rPr lang="ro-RO" sz="2400" dirty="0" smtClean="0"/>
              <a:t> </a:t>
            </a:r>
            <a:r>
              <a:rPr lang="en-US" sz="2400" dirty="0" smtClean="0"/>
              <a:t> </a:t>
            </a:r>
            <a:r>
              <a:rPr lang="ro-RO" sz="2400" dirty="0" smtClean="0">
                <a:solidFill>
                  <a:srgbClr val="00B050"/>
                </a:solidFill>
              </a:rPr>
              <a:t>Verde </a:t>
            </a:r>
            <a:r>
              <a:rPr lang="ro-RO" sz="2400" dirty="0" smtClean="0">
                <a:solidFill>
                  <a:srgbClr val="00B050"/>
                </a:solidFill>
              </a:rPr>
              <a:t>– nivel ridicat de dificultate</a:t>
            </a:r>
            <a:endParaRPr lang="en-US" sz="24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04800"/>
            <a:ext cx="2514600" cy="6553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200000"/>
              </a:lnSpc>
              <a:buAutoNum type="arabicParenR"/>
            </a:pPr>
            <a:endParaRPr lang="en-US" sz="2400" b="1" dirty="0" smtClean="0">
              <a:latin typeface="Monotype Corsiva" pitchFamily="66" charset="0"/>
            </a:endParaRPr>
          </a:p>
          <a:p>
            <a:pPr marL="342900" indent="-342900">
              <a:lnSpc>
                <a:spcPct val="200000"/>
              </a:lnSpc>
              <a:buAutoNum type="arabicParenR"/>
            </a:pPr>
            <a:endParaRPr lang="en-US" sz="2400" b="1" dirty="0">
              <a:latin typeface="Monotype Corsiva" pitchFamily="66" charset="0"/>
            </a:endParaRPr>
          </a:p>
          <a:p>
            <a:pPr marL="342900" indent="-342900">
              <a:lnSpc>
                <a:spcPct val="200000"/>
              </a:lnSpc>
              <a:buAutoNum type="arabicParenR"/>
            </a:pPr>
            <a:endParaRPr lang="en-US" sz="2400" b="1" dirty="0" smtClean="0">
              <a:latin typeface="Monotype Corsiva" pitchFamily="66" charset="0"/>
            </a:endParaRPr>
          </a:p>
          <a:p>
            <a:pPr marL="342900" indent="-342900">
              <a:lnSpc>
                <a:spcPct val="200000"/>
              </a:lnSpc>
              <a:buAutoNum type="arabicParenR"/>
            </a:pPr>
            <a:endParaRPr lang="en-US" sz="2400" b="1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x + 2,5 = 6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7,39 </a:t>
            </a: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+ x =  8,12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sz="24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x – 3,4 = 6,7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9,65 – x = 4,3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sz="2400" b="1" dirty="0">
                <a:solidFill>
                  <a:schemeClr val="tx1"/>
                </a:solidFill>
                <a:latin typeface="Monotype Corsiva" pitchFamily="66" charset="0"/>
              </a:rPr>
              <a:t>6</a:t>
            </a: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 ∙ x =  8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 x ∙ 3 = 16,9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 x : 5 = 1,8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 6,4 : x = 4</a:t>
            </a:r>
          </a:p>
          <a:p>
            <a:pPr>
              <a:lnSpc>
                <a:spcPct val="200000"/>
              </a:lnSpc>
            </a:pPr>
            <a:endParaRPr lang="en-US" sz="2400" b="1" dirty="0">
              <a:latin typeface="Monotype Corsiva" pitchFamily="66" charset="0"/>
            </a:endParaRPr>
          </a:p>
          <a:p>
            <a:pPr>
              <a:lnSpc>
                <a:spcPct val="200000"/>
              </a:lnSpc>
            </a:pPr>
            <a:endParaRPr lang="en-US" sz="2400" b="1" dirty="0" smtClean="0">
              <a:latin typeface="Monotype Corsiva" pitchFamily="66" charset="0"/>
            </a:endParaRPr>
          </a:p>
          <a:p>
            <a:pPr>
              <a:lnSpc>
                <a:spcPct val="200000"/>
              </a:lnSpc>
            </a:pPr>
            <a:endParaRPr lang="en-US" sz="2400" b="1" dirty="0">
              <a:latin typeface="Monotype Corsiva" pitchFamily="66" charset="0"/>
            </a:endParaRPr>
          </a:p>
          <a:p>
            <a:pPr>
              <a:lnSpc>
                <a:spcPct val="200000"/>
              </a:lnSpc>
            </a:pPr>
            <a:endParaRPr lang="en-US" sz="2400" b="1" dirty="0">
              <a:latin typeface="Monotype Corsiva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304800"/>
            <a:ext cx="2895600" cy="6553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20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  9)   x + 1,35 = 7,68</a:t>
            </a:r>
          </a:p>
          <a:p>
            <a:pPr marL="342900" indent="-342900">
              <a:lnSpc>
                <a:spcPct val="20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10)   4,32 + x =  13,5</a:t>
            </a:r>
          </a:p>
          <a:p>
            <a:pPr marL="342900" indent="-342900">
              <a:lnSpc>
                <a:spcPct val="20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11)    x – 5,42 = 9,713</a:t>
            </a:r>
          </a:p>
          <a:p>
            <a:pPr marL="342900" indent="-342900">
              <a:lnSpc>
                <a:spcPct val="20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12)  23,61 – x = 14,3</a:t>
            </a:r>
          </a:p>
          <a:p>
            <a:pPr marL="342900" indent="-342900">
              <a:lnSpc>
                <a:spcPct val="20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13)   4 ∙ x = 25,37</a:t>
            </a:r>
          </a:p>
          <a:p>
            <a:pPr marL="342900" indent="-342900">
              <a:lnSpc>
                <a:spcPct val="20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14)    x ∙ 1,5 = 41,9</a:t>
            </a:r>
          </a:p>
          <a:p>
            <a:pPr marL="342900" indent="-342900">
              <a:lnSpc>
                <a:spcPct val="20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15)    x : 14,3 = 1,8</a:t>
            </a:r>
          </a:p>
          <a:p>
            <a:pPr marL="342900" indent="-342900">
              <a:lnSpc>
                <a:spcPct val="20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16)    11,2 : x = 4,2</a:t>
            </a:r>
          </a:p>
        </p:txBody>
      </p:sp>
      <p:sp>
        <p:nvSpPr>
          <p:cNvPr id="6" name="Rectangle 5"/>
          <p:cNvSpPr/>
          <p:nvPr/>
        </p:nvSpPr>
        <p:spPr>
          <a:xfrm>
            <a:off x="5410200" y="304800"/>
            <a:ext cx="3733800" cy="5867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lnSpc>
                <a:spcPct val="200000"/>
              </a:lnSpc>
              <a:buAutoNum type="arabicParenR" startAt="17"/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3x  - 10,6= 29,4</a:t>
            </a:r>
          </a:p>
          <a:p>
            <a:pPr marL="514350" indent="-514350">
              <a:lnSpc>
                <a:spcPct val="200000"/>
              </a:lnSpc>
              <a:buAutoNum type="arabicParenR" startAt="17"/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x ∙17,3 = 45,326</a:t>
            </a:r>
          </a:p>
          <a:p>
            <a:pPr marL="514350" indent="-514350">
              <a:lnSpc>
                <a:spcPct val="200000"/>
              </a:lnSpc>
              <a:buAutoNum type="arabicParenR" startAt="17"/>
            </a:pPr>
            <a:r>
              <a:rPr lang="en-US" sz="24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23,26 + 16,4 – x = 26,127</a:t>
            </a:r>
          </a:p>
          <a:p>
            <a:pPr marL="514350" indent="-514350">
              <a:lnSpc>
                <a:spcPct val="200000"/>
              </a:lnSpc>
              <a:buAutoNum type="arabicParenR" startAt="17"/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4x + 2,47 = x + 11,6</a:t>
            </a:r>
          </a:p>
          <a:p>
            <a:pPr marL="514350" indent="-514350">
              <a:lnSpc>
                <a:spcPct val="200000"/>
              </a:lnSpc>
              <a:buAutoNum type="arabicParenR" startAt="17"/>
            </a:pPr>
            <a:r>
              <a:rPr lang="en-US" sz="24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5x +14, 68= 3x + 24,135</a:t>
            </a:r>
          </a:p>
          <a:p>
            <a:pPr marL="514350" indent="-514350">
              <a:lnSpc>
                <a:spcPct val="200000"/>
              </a:lnSpc>
              <a:buAutoNum type="arabicParenR" startAt="17"/>
            </a:pPr>
            <a:r>
              <a:rPr lang="en-US" sz="24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(x+4)  ∙ 2,5 = 12,1 </a:t>
            </a:r>
          </a:p>
          <a:p>
            <a:pPr marL="514350" indent="-514350">
              <a:lnSpc>
                <a:spcPct val="200000"/>
              </a:lnSpc>
              <a:buAutoNum type="arabicParenR" startAt="17"/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 (4x – 12,486) ∙2,125= 6,8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-76200"/>
            <a:ext cx="4370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Rezolva</a:t>
            </a:r>
            <a:r>
              <a:rPr lang="ro-RO" sz="2000" u="sng" dirty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cel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putin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ecua</a:t>
            </a:r>
            <a:r>
              <a:rPr lang="ro-RO" sz="2000" u="sng" dirty="0" smtClean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, la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alegere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228600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o-RO" sz="2400" b="1" u="sng" dirty="0" smtClean="0"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or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2800" y="228600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Mediu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1800" y="228600"/>
            <a:ext cx="986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Dificil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10200" y="5867400"/>
            <a:ext cx="3733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334000" y="5791200"/>
            <a:ext cx="39004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2400" b="1" dirty="0" err="1" smtClean="0">
                <a:solidFill>
                  <a:schemeClr val="tx1"/>
                </a:solidFill>
                <a:latin typeface="Monotype Corsiva" pitchFamily="66" charset="0"/>
              </a:rPr>
              <a:t>Provocare</a:t>
            </a: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: </a:t>
            </a:r>
          </a:p>
          <a:p>
            <a:pPr marL="514350" indent="-514350"/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(1+2+3+..+</a:t>
            </a:r>
            <a:r>
              <a:rPr lang="en-US" sz="2400" b="1" dirty="0">
                <a:latin typeface="Monotype Corsiva" pitchFamily="66" charset="0"/>
              </a:rPr>
              <a:t>2</a:t>
            </a: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0) ∙ x -13,4 = 470,16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04800"/>
            <a:ext cx="2514600" cy="6553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200000"/>
              </a:lnSpc>
              <a:buAutoNum type="arabicParenR"/>
            </a:pPr>
            <a:endParaRPr lang="en-US" sz="2400" b="1" dirty="0" smtClean="0">
              <a:latin typeface="Monotype Corsiva" pitchFamily="66" charset="0"/>
            </a:endParaRPr>
          </a:p>
          <a:p>
            <a:pPr marL="342900" indent="-342900">
              <a:lnSpc>
                <a:spcPct val="200000"/>
              </a:lnSpc>
              <a:buAutoNum type="arabicParenR"/>
            </a:pPr>
            <a:endParaRPr lang="en-US" sz="2400" b="1" dirty="0">
              <a:latin typeface="Monotype Corsiva" pitchFamily="66" charset="0"/>
            </a:endParaRPr>
          </a:p>
          <a:p>
            <a:pPr marL="342900" indent="-342900">
              <a:lnSpc>
                <a:spcPct val="200000"/>
              </a:lnSpc>
              <a:buAutoNum type="arabicParenR"/>
            </a:pPr>
            <a:endParaRPr lang="en-US" sz="2400" b="1" dirty="0" smtClean="0">
              <a:latin typeface="Monotype Corsiva" pitchFamily="66" charset="0"/>
            </a:endParaRPr>
          </a:p>
          <a:p>
            <a:pPr marL="342900" indent="-342900">
              <a:lnSpc>
                <a:spcPct val="200000"/>
              </a:lnSpc>
              <a:buAutoNum type="arabicParenR"/>
            </a:pPr>
            <a:endParaRPr lang="en-US" sz="2400" b="1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x + 2,5 = 6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7,39 </a:t>
            </a: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+ x =  8,12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sz="24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x – 3,4 = 6,7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9,65 – x = 4,3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sz="2400" b="1" dirty="0">
                <a:solidFill>
                  <a:schemeClr val="tx1"/>
                </a:solidFill>
                <a:latin typeface="Monotype Corsiva" pitchFamily="66" charset="0"/>
              </a:rPr>
              <a:t>6</a:t>
            </a: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 ∙ x =  8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 x ∙ 3 = 16,9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 x : 5 = 1,8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 6,4 : x = 4</a:t>
            </a:r>
          </a:p>
          <a:p>
            <a:pPr>
              <a:lnSpc>
                <a:spcPct val="200000"/>
              </a:lnSpc>
            </a:pPr>
            <a:endParaRPr lang="en-US" sz="2400" b="1" dirty="0">
              <a:latin typeface="Monotype Corsiva" pitchFamily="66" charset="0"/>
            </a:endParaRPr>
          </a:p>
          <a:p>
            <a:pPr>
              <a:lnSpc>
                <a:spcPct val="200000"/>
              </a:lnSpc>
            </a:pPr>
            <a:endParaRPr lang="en-US" sz="2400" b="1" dirty="0" smtClean="0">
              <a:latin typeface="Monotype Corsiva" pitchFamily="66" charset="0"/>
            </a:endParaRPr>
          </a:p>
          <a:p>
            <a:pPr>
              <a:lnSpc>
                <a:spcPct val="200000"/>
              </a:lnSpc>
            </a:pPr>
            <a:endParaRPr lang="en-US" sz="2400" b="1" dirty="0">
              <a:latin typeface="Monotype Corsiva" pitchFamily="66" charset="0"/>
            </a:endParaRPr>
          </a:p>
          <a:p>
            <a:pPr>
              <a:lnSpc>
                <a:spcPct val="200000"/>
              </a:lnSpc>
            </a:pPr>
            <a:endParaRPr lang="en-US" sz="2400" b="1" dirty="0">
              <a:latin typeface="Monotype Corsiva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304800"/>
            <a:ext cx="2895600" cy="6553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20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  9)   x + 1,35 = 7,68</a:t>
            </a:r>
          </a:p>
          <a:p>
            <a:pPr marL="342900" indent="-342900">
              <a:lnSpc>
                <a:spcPct val="20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10)   4,32 + x =  13,5</a:t>
            </a:r>
          </a:p>
          <a:p>
            <a:pPr marL="342900" indent="-342900">
              <a:lnSpc>
                <a:spcPct val="20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11)    x – 5,42 = 9,713</a:t>
            </a:r>
          </a:p>
          <a:p>
            <a:pPr marL="342900" indent="-342900">
              <a:lnSpc>
                <a:spcPct val="20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12)  23,61 – x = 14,3</a:t>
            </a:r>
          </a:p>
          <a:p>
            <a:pPr marL="342900" indent="-342900">
              <a:lnSpc>
                <a:spcPct val="20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13)   4 ∙ x = 25,37</a:t>
            </a:r>
          </a:p>
          <a:p>
            <a:pPr marL="342900" indent="-342900">
              <a:lnSpc>
                <a:spcPct val="20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14)    x ∙ 1,5 = 41,9</a:t>
            </a:r>
          </a:p>
          <a:p>
            <a:pPr marL="342900" indent="-342900">
              <a:lnSpc>
                <a:spcPct val="20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15)    x : 14,3 = 1,8</a:t>
            </a:r>
          </a:p>
          <a:p>
            <a:pPr marL="342900" indent="-342900">
              <a:lnSpc>
                <a:spcPct val="20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16)    11,2 : x = 4,2</a:t>
            </a:r>
          </a:p>
        </p:txBody>
      </p:sp>
      <p:sp>
        <p:nvSpPr>
          <p:cNvPr id="6" name="Rectangle 5"/>
          <p:cNvSpPr/>
          <p:nvPr/>
        </p:nvSpPr>
        <p:spPr>
          <a:xfrm>
            <a:off x="5410200" y="304800"/>
            <a:ext cx="3733800" cy="5867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lnSpc>
                <a:spcPct val="200000"/>
              </a:lnSpc>
              <a:buAutoNum type="arabicParenR" startAt="17"/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3x  - 10,6= 29,4</a:t>
            </a:r>
          </a:p>
          <a:p>
            <a:pPr marL="514350" indent="-514350">
              <a:lnSpc>
                <a:spcPct val="200000"/>
              </a:lnSpc>
              <a:buAutoNum type="arabicParenR" startAt="17"/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x ∙17,3 = 45,326</a:t>
            </a:r>
          </a:p>
          <a:p>
            <a:pPr marL="514350" indent="-514350">
              <a:lnSpc>
                <a:spcPct val="200000"/>
              </a:lnSpc>
              <a:buAutoNum type="arabicParenR" startAt="17"/>
            </a:pPr>
            <a:r>
              <a:rPr lang="en-US" sz="24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23,26 + 16,4 – x = 26,127</a:t>
            </a:r>
          </a:p>
          <a:p>
            <a:pPr marL="514350" indent="-514350">
              <a:lnSpc>
                <a:spcPct val="200000"/>
              </a:lnSpc>
              <a:buAutoNum type="arabicParenR" startAt="17"/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4x + 2,47 = x + 11,6</a:t>
            </a:r>
          </a:p>
          <a:p>
            <a:pPr marL="514350" indent="-514350">
              <a:lnSpc>
                <a:spcPct val="200000"/>
              </a:lnSpc>
              <a:buAutoNum type="arabicParenR" startAt="17"/>
            </a:pPr>
            <a:r>
              <a:rPr lang="en-US" sz="24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5x +14, 68= 3x + 24,135</a:t>
            </a:r>
          </a:p>
          <a:p>
            <a:pPr marL="514350" indent="-514350">
              <a:lnSpc>
                <a:spcPct val="200000"/>
              </a:lnSpc>
              <a:buAutoNum type="arabicParenR" startAt="17"/>
            </a:pPr>
            <a:r>
              <a:rPr lang="en-US" sz="24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(x+4)  ∙ 2,5 = 12,1</a:t>
            </a:r>
          </a:p>
          <a:p>
            <a:pPr marL="514350" indent="-514350">
              <a:lnSpc>
                <a:spcPct val="200000"/>
              </a:lnSpc>
              <a:buAutoNum type="arabicParenR" startAt="17"/>
            </a:pP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 (4x – 12,486) ∙2,125= 6,8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38600" y="-76200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err="1" smtClean="0">
                <a:latin typeface="Times New Roman" pitchFamily="18" charset="0"/>
                <a:cs typeface="Times New Roman" pitchFamily="18" charset="0"/>
              </a:rPr>
              <a:t>Solu</a:t>
            </a:r>
            <a:r>
              <a:rPr lang="ro-RO" sz="2000" b="1" u="sng" dirty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ii</a:t>
            </a:r>
            <a:endParaRPr lang="en-US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228600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o-RO" sz="2400" b="1" u="sng" dirty="0" smtClean="0"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or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2800" y="228600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Mediu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1800" y="228600"/>
            <a:ext cx="986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Dificil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10200" y="5867400"/>
            <a:ext cx="3733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334000" y="5791200"/>
            <a:ext cx="39004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2400" b="1" dirty="0" err="1" smtClean="0">
                <a:solidFill>
                  <a:schemeClr val="tx1"/>
                </a:solidFill>
                <a:latin typeface="Monotype Corsiva" pitchFamily="66" charset="0"/>
              </a:rPr>
              <a:t>Provocare</a:t>
            </a: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: </a:t>
            </a:r>
          </a:p>
          <a:p>
            <a:pPr marL="514350" indent="-514350"/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(1+2+3+..+</a:t>
            </a:r>
            <a:r>
              <a:rPr lang="en-US" sz="2400" b="1" dirty="0">
                <a:latin typeface="Monotype Corsiva" pitchFamily="66" charset="0"/>
              </a:rPr>
              <a:t>2</a:t>
            </a:r>
            <a:r>
              <a:rPr lang="en-US" sz="2400" b="1" dirty="0" smtClean="0">
                <a:solidFill>
                  <a:schemeClr val="tx1"/>
                </a:solidFill>
                <a:latin typeface="Monotype Corsiva" pitchFamily="66" charset="0"/>
              </a:rPr>
              <a:t>0) ∙ x -13,4 = 470,16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19200" y="1219200"/>
            <a:ext cx="914400" cy="40011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Monotype Corsiva" pitchFamily="66" charset="0"/>
              </a:rPr>
              <a:t>x = 3,5</a:t>
            </a:r>
            <a:endParaRPr lang="en-US" sz="2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200" y="1981200"/>
            <a:ext cx="1143000" cy="40011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Monotype Corsiva" pitchFamily="66" charset="0"/>
              </a:rPr>
              <a:t>x = 0,73</a:t>
            </a:r>
            <a:endParaRPr lang="en-US" sz="2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9200" y="2743200"/>
            <a:ext cx="1143000" cy="40011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Monotype Corsiva" pitchFamily="66" charset="0"/>
              </a:rPr>
              <a:t>x = 10,1</a:t>
            </a:r>
            <a:endParaRPr lang="en-US" sz="2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9200" y="3429000"/>
            <a:ext cx="1143000" cy="40011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Monotype Corsiva" pitchFamily="66" charset="0"/>
              </a:rPr>
              <a:t>x = 5,35</a:t>
            </a:r>
            <a:endParaRPr lang="en-US" sz="2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19200" y="4191000"/>
            <a:ext cx="1143000" cy="40011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Monotype Corsiva" pitchFamily="66" charset="0"/>
              </a:rPr>
              <a:t>x = </a:t>
            </a:r>
            <a:r>
              <a:rPr lang="en-US" sz="2000" b="1" dirty="0">
                <a:solidFill>
                  <a:srgbClr val="0070C0"/>
                </a:solidFill>
                <a:latin typeface="Monotype Corsiva" pitchFamily="66" charset="0"/>
              </a:rPr>
              <a:t>1</a:t>
            </a:r>
            <a:r>
              <a:rPr lang="en-US" sz="2000" b="1" dirty="0" smtClean="0">
                <a:solidFill>
                  <a:srgbClr val="0070C0"/>
                </a:solidFill>
                <a:latin typeface="Monotype Corsiva" pitchFamily="66" charset="0"/>
              </a:rPr>
              <a:t>,(3)</a:t>
            </a:r>
            <a:endParaRPr lang="en-US" sz="2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19200" y="4953000"/>
            <a:ext cx="1143000" cy="40011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Monotype Corsiva" pitchFamily="66" charset="0"/>
              </a:rPr>
              <a:t>x = 5,6(3)</a:t>
            </a:r>
            <a:endParaRPr lang="en-US" sz="2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19200" y="5638800"/>
            <a:ext cx="914400" cy="40011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Monotype Corsiva" pitchFamily="66" charset="0"/>
              </a:rPr>
              <a:t>x = 9</a:t>
            </a:r>
            <a:endParaRPr lang="en-US" sz="2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19200" y="6324600"/>
            <a:ext cx="914400" cy="40011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Monotype Corsiva" pitchFamily="66" charset="0"/>
              </a:rPr>
              <a:t>x = 1,6</a:t>
            </a:r>
            <a:endParaRPr lang="en-US" sz="2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81400" y="1295400"/>
            <a:ext cx="1143000" cy="40011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Monotype Corsiva" pitchFamily="66" charset="0"/>
              </a:rPr>
              <a:t>x = 6,33</a:t>
            </a:r>
            <a:endParaRPr lang="en-US" sz="2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57600" y="2057400"/>
            <a:ext cx="1143000" cy="40011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Monotype Corsiva" pitchFamily="66" charset="0"/>
              </a:rPr>
              <a:t>x = 9,18</a:t>
            </a:r>
            <a:endParaRPr lang="en-US" sz="2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57600" y="2743200"/>
            <a:ext cx="1447800" cy="40011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Monotype Corsiva" pitchFamily="66" charset="0"/>
              </a:rPr>
              <a:t>x = 15,133</a:t>
            </a:r>
            <a:endParaRPr lang="en-US" sz="2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57600" y="3429000"/>
            <a:ext cx="1143000" cy="40011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Monotype Corsiva" pitchFamily="66" charset="0"/>
              </a:rPr>
              <a:t>x = 9,31</a:t>
            </a:r>
            <a:endParaRPr lang="en-US" sz="2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57600" y="4191000"/>
            <a:ext cx="1447800" cy="40011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Monotype Corsiva" pitchFamily="66" charset="0"/>
              </a:rPr>
              <a:t>x = 6,3425</a:t>
            </a:r>
            <a:endParaRPr lang="en-US" sz="2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57600" y="4953000"/>
            <a:ext cx="1447800" cy="40011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Monotype Corsiva" pitchFamily="66" charset="0"/>
              </a:rPr>
              <a:t>x = 27,9(3)</a:t>
            </a:r>
            <a:endParaRPr lang="en-US" sz="2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57600" y="5638800"/>
            <a:ext cx="1143000" cy="40011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Monotype Corsiva" pitchFamily="66" charset="0"/>
              </a:rPr>
              <a:t>x = 25,74</a:t>
            </a:r>
            <a:endParaRPr lang="en-US" sz="2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57600" y="6324600"/>
            <a:ext cx="1143000" cy="40011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Monotype Corsiva" pitchFamily="66" charset="0"/>
              </a:rPr>
              <a:t>x = 2,(6)</a:t>
            </a:r>
            <a:endParaRPr lang="en-US" sz="2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543800" y="1295400"/>
            <a:ext cx="1143000" cy="40011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Monotype Corsiva" pitchFamily="66" charset="0"/>
              </a:rPr>
              <a:t>x = 13,(3)</a:t>
            </a:r>
            <a:endParaRPr lang="en-US" sz="2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43800" y="1981200"/>
            <a:ext cx="1143000" cy="40011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Monotype Corsiva" pitchFamily="66" charset="0"/>
              </a:rPr>
              <a:t>x = 2,62</a:t>
            </a:r>
            <a:endParaRPr lang="en-US" sz="2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43800" y="2743200"/>
            <a:ext cx="1447800" cy="40011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Monotype Corsiva" pitchFamily="66" charset="0"/>
              </a:rPr>
              <a:t>x = 13,533</a:t>
            </a:r>
            <a:endParaRPr lang="en-US" sz="2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43800" y="3505200"/>
            <a:ext cx="1447800" cy="40011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Monotype Corsiva" pitchFamily="66" charset="0"/>
              </a:rPr>
              <a:t>x = 3,04(3)</a:t>
            </a:r>
            <a:endParaRPr lang="en-US" sz="2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43800" y="4191000"/>
            <a:ext cx="1447800" cy="40011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Monotype Corsiva" pitchFamily="66" charset="0"/>
              </a:rPr>
              <a:t>x = 4,7275</a:t>
            </a:r>
            <a:endParaRPr lang="en-US" sz="2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543800" y="4933890"/>
            <a:ext cx="1219200" cy="40011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Monotype Corsiva" pitchFamily="66" charset="0"/>
              </a:rPr>
              <a:t>x = 0,84</a:t>
            </a:r>
            <a:endParaRPr lang="en-US" sz="2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543800" y="5638800"/>
            <a:ext cx="1447800" cy="40011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Monotype Corsiva" pitchFamily="66" charset="0"/>
              </a:rPr>
              <a:t>x = 3,9215</a:t>
            </a:r>
            <a:endParaRPr lang="en-US" sz="2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543800" y="6477000"/>
            <a:ext cx="1447800" cy="40011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Monotype Corsiva" pitchFamily="66" charset="0"/>
              </a:rPr>
              <a:t>x = 2,302(6)</a:t>
            </a:r>
            <a:endParaRPr lang="en-US" sz="2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96200" cy="1371600"/>
          </a:xfrm>
          <a:solidFill>
            <a:srgbClr val="EF9511"/>
          </a:solidFill>
        </p:spPr>
        <p:txBody>
          <a:bodyPr>
            <a:noAutofit/>
          </a:bodyPr>
          <a:lstStyle/>
          <a:p>
            <a:r>
              <a:rPr lang="en-US" sz="2800" u="sng" dirty="0" smtClean="0"/>
              <a:t>G</a:t>
            </a:r>
            <a:r>
              <a:rPr lang="ro-RO" sz="2800" u="sng" dirty="0" smtClean="0"/>
              <a:t>ăsește pe cineva care poate rezolva</a:t>
            </a:r>
            <a:r>
              <a:rPr lang="ro-RO" sz="2800" u="sng" dirty="0" smtClean="0"/>
              <a:t>...</a:t>
            </a:r>
            <a:br>
              <a:rPr lang="ro-RO" sz="2800" u="sng" dirty="0" smtClean="0"/>
            </a:br>
            <a:r>
              <a:rPr lang="ro-RO" sz="2800" u="sng" dirty="0" smtClean="0"/>
              <a:t>Instrucțiuni</a:t>
            </a:r>
            <a:endParaRPr lang="en-US" sz="28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9812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ro-RO" sz="2000" b="1" dirty="0" smtClean="0"/>
              <a:t>E</a:t>
            </a:r>
            <a:r>
              <a:rPr lang="ro-RO" sz="2000" b="1" dirty="0" smtClean="0"/>
              <a:t>levul citește enunțurile problemelor de pe fișă și alege două probleme pe care le rezolvă pe caiet. </a:t>
            </a:r>
            <a:endParaRPr lang="ro-RO" sz="2000" b="1" dirty="0" smtClean="0"/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b="1" dirty="0" smtClean="0"/>
              <a:t>P</a:t>
            </a:r>
            <a:r>
              <a:rPr lang="ro-RO" sz="2000" b="1" dirty="0" smtClean="0"/>
              <a:t>roblemele sunt diferențiate, folosind același cod de culori, dar diferențierea se va vedea doar pe ecran, elevii având fișele alb-negru. Se pot folosi și fișe printate color, în </a:t>
            </a:r>
            <a:r>
              <a:rPr lang="ro-RO" sz="2000" b="1" dirty="0" smtClean="0"/>
              <a:t>cazul în care aveți </a:t>
            </a:r>
            <a:r>
              <a:rPr lang="ro-RO" sz="2000" b="1" dirty="0" smtClean="0"/>
              <a:t>posibilitatea.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ro-RO" sz="2000" b="1" dirty="0" smtClean="0"/>
              <a:t> Rezultatul se trece pe fișă, lângă enunț.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5000" y="6096000"/>
            <a:ext cx="32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 smtClean="0">
                <a:solidFill>
                  <a:srgbClr val="0070C0"/>
                </a:solidFill>
              </a:rPr>
              <a:t>  Se oferă un timp de 5 – 7 min.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315200" cy="838200"/>
          </a:xfrm>
          <a:solidFill>
            <a:srgbClr val="EF9511"/>
          </a:solidFill>
        </p:spPr>
        <p:txBody>
          <a:bodyPr>
            <a:normAutofit fontScale="90000"/>
          </a:bodyPr>
          <a:lstStyle/>
          <a:p>
            <a:r>
              <a:rPr lang="en-US" sz="2800" u="sng" dirty="0" smtClean="0"/>
              <a:t>G</a:t>
            </a:r>
            <a:r>
              <a:rPr lang="ro-RO" sz="2800" u="sng" dirty="0" smtClean="0"/>
              <a:t>ăsește pe cineva care poate rezolva</a:t>
            </a:r>
            <a:r>
              <a:rPr lang="ro-RO" sz="2800" u="sng" dirty="0" smtClean="0"/>
              <a:t>...</a:t>
            </a:r>
            <a:br>
              <a:rPr lang="ro-RO" sz="2800" u="sng" dirty="0" smtClean="0"/>
            </a:br>
            <a:r>
              <a:rPr lang="ro-RO" sz="2800" u="sng" dirty="0" smtClean="0"/>
              <a:t>Instrucțiuni</a:t>
            </a:r>
            <a:endParaRPr lang="en-US" sz="28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14400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ro-RO" sz="2000" b="1" dirty="0" smtClean="0"/>
              <a:t>Apoi, elevul trebuie să găsească colegi care pot rezolva restul problemelor de pe fișă și să le rezolve pe caiet, împreuna cu aceștia.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ro-RO" sz="2000" b="1" dirty="0" smtClean="0"/>
              <a:t> Rezultatul </a:t>
            </a:r>
            <a:r>
              <a:rPr lang="ro-RO" sz="2000" b="1" dirty="0" smtClean="0"/>
              <a:t>și </a:t>
            </a:r>
            <a:r>
              <a:rPr lang="ro-RO" sz="2000" b="1" dirty="0" smtClean="0"/>
              <a:t>numele colegului care </a:t>
            </a:r>
            <a:r>
              <a:rPr lang="ro-RO" sz="2000" b="1" dirty="0" smtClean="0"/>
              <a:t>a ajutat se </a:t>
            </a:r>
            <a:r>
              <a:rPr lang="ro-RO" sz="2000" b="1" dirty="0" smtClean="0"/>
              <a:t>trece pe fișă, lângă </a:t>
            </a:r>
            <a:r>
              <a:rPr lang="ro-RO" sz="2000" b="1" dirty="0" smtClean="0"/>
              <a:t>enunț</a:t>
            </a:r>
            <a:r>
              <a:rPr lang="ro-RO" sz="2000" b="1" dirty="0" smtClean="0"/>
              <a:t>.</a:t>
            </a:r>
            <a:endParaRPr lang="ro-RO" sz="2000" b="1" dirty="0" smtClean="0"/>
          </a:p>
          <a:p>
            <a:pPr marL="342900" indent="-342900">
              <a:lnSpc>
                <a:spcPct val="200000"/>
              </a:lnSpc>
            </a:pPr>
            <a:r>
              <a:rPr lang="ro-RO" sz="2000" b="1" dirty="0" smtClean="0"/>
              <a:t>	</a:t>
            </a:r>
            <a:r>
              <a:rPr lang="ro-RO" sz="2000" b="1" dirty="0" smtClean="0">
                <a:solidFill>
                  <a:srgbClr val="FF0000"/>
                </a:solidFill>
              </a:rPr>
              <a:t>Atenție</a:t>
            </a:r>
            <a:r>
              <a:rPr lang="en-US" sz="2000" b="1" dirty="0" smtClean="0">
                <a:solidFill>
                  <a:srgbClr val="FF0000"/>
                </a:solidFill>
              </a:rPr>
              <a:t>!</a:t>
            </a:r>
            <a:r>
              <a:rPr lang="ro-RO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U</a:t>
            </a:r>
            <a:r>
              <a:rPr lang="ro-RO" sz="2000" b="1" dirty="0" smtClean="0">
                <a:solidFill>
                  <a:srgbClr val="FF0000"/>
                </a:solidFill>
              </a:rPr>
              <a:t>n coleg poate rezolva doar o problemă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ro-RO" sz="2000" b="1" dirty="0" smtClean="0">
                <a:solidFill>
                  <a:srgbClr val="FF0000"/>
                </a:solidFill>
              </a:rPr>
              <a:t>iar astfel elevul va trebui să interacționeze cu cel puțin 6 colegi pentru a finaliza activitatea.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ro-RO" sz="2000" b="1" dirty="0" smtClean="0"/>
              <a:t>După expirarea timpului se verifică și se discută problemele, pe baza soluțiilor afișate.</a:t>
            </a:r>
          </a:p>
          <a:p>
            <a:pPr marL="342900" indent="-342900">
              <a:lnSpc>
                <a:spcPct val="200000"/>
              </a:lnSpc>
            </a:pPr>
            <a:r>
              <a:rPr lang="ro-RO" sz="2000" b="1" dirty="0" smtClean="0">
                <a:solidFill>
                  <a:srgbClr val="0070C0"/>
                </a:solidFill>
              </a:rPr>
              <a:t>	Dacă cineva termină mai repede fișa de lucru, poate încerca să compună o problemă care se rezolvă cu ajutorul ecuațiilor și să o rezolve.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15000" y="1752600"/>
            <a:ext cx="3275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 smtClean="0">
                <a:solidFill>
                  <a:srgbClr val="0070C0"/>
                </a:solidFill>
              </a:rPr>
              <a:t>Se oferă un timp de 25 – 30 min.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600200"/>
            <a:ext cx="8686800" cy="4953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1371600"/>
            <a:ext cx="868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ro-RO" sz="2400" b="1" dirty="0" smtClean="0"/>
              <a:t>Citește enunțurile problemelor de pe fișă.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ro-RO" sz="2400" b="1" dirty="0" smtClean="0"/>
              <a:t>Alege două probleme de pe fișă pe care crezi că le poți rezolva și rezolvă-le pe caiet.  Scrie rezultatul lângă enunț (pe fișă).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ro-RO" sz="2400" b="1" dirty="0" smtClean="0"/>
              <a:t> G</a:t>
            </a:r>
            <a:r>
              <a:rPr lang="ro-RO" sz="2400" b="1" dirty="0" smtClean="0"/>
              <a:t>ăsește colegii care pot rezolva problemele rămase. Rezolvați împreună problemele,pe caiet, iar pe fișă scrie numele colegului care te-a ajutat.</a:t>
            </a:r>
            <a:endParaRPr lang="ro-RO" sz="2400" b="1" dirty="0" smtClean="0"/>
          </a:p>
          <a:p>
            <a:pPr marL="342900" indent="-342900">
              <a:lnSpc>
                <a:spcPct val="200000"/>
              </a:lnSpc>
            </a:pPr>
            <a:r>
              <a:rPr lang="ro-RO" sz="2400" b="1" dirty="0" smtClean="0">
                <a:solidFill>
                  <a:srgbClr val="FF0000"/>
                </a:solidFill>
              </a:rPr>
              <a:t>	Atenție, un coleg poate rezolva doar o problemă!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  <a:solidFill>
            <a:srgbClr val="EF9511"/>
          </a:solidFill>
        </p:spPr>
        <p:txBody>
          <a:bodyPr>
            <a:normAutofit/>
          </a:bodyPr>
          <a:lstStyle/>
          <a:p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o-RO" sz="3600" u="sng" dirty="0" smtClean="0">
                <a:latin typeface="Times New Roman" pitchFamily="18" charset="0"/>
                <a:cs typeface="Times New Roman" pitchFamily="18" charset="0"/>
              </a:rPr>
              <a:t>ăsește pe cineva care poate rezolva...</a:t>
            </a:r>
            <a:endParaRPr lang="en-US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2540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 smtClean="0">
                <a:solidFill>
                  <a:srgbClr val="0070C0"/>
                </a:solidFill>
              </a:rPr>
              <a:t>*Instrucțiuni pentru elev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6781800" cy="381000"/>
          </a:xfrm>
          <a:ln w="9525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ym typeface="Wingdings" pitchFamily="2" charset="2"/>
              </a:rPr>
              <a:t> </a:t>
            </a:r>
            <a:r>
              <a:rPr lang="en-US" sz="2400" b="1" dirty="0" smtClean="0"/>
              <a:t>Gas</a:t>
            </a:r>
            <a:r>
              <a:rPr lang="ro-RO" sz="2400" b="1" dirty="0" smtClean="0"/>
              <a:t>ește pe cineva care poate rezolva...</a:t>
            </a:r>
            <a:endParaRPr lang="en-US" sz="2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401770"/>
          <a:ext cx="8991600" cy="6456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200"/>
                <a:gridCol w="2997200"/>
                <a:gridCol w="2997200"/>
              </a:tblGrid>
              <a:tr h="21447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1)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Un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magazin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vinde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 în prima zi 14,5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kg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fructe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, iar a doua zi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vinde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cu 3,2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kg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 mai mult decât în prima zi. Câte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kg de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fructe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a v</a:t>
                      </a:r>
                      <a:r>
                        <a:rPr lang="ro-RO" b="1" baseline="0" dirty="0" smtClean="0">
                          <a:solidFill>
                            <a:schemeClr val="tx1"/>
                          </a:solidFill>
                        </a:rPr>
                        <a:t>â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</a:rPr>
                        <a:t>ndut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în cele două zile?</a:t>
                      </a:r>
                    </a:p>
                    <a:p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2)</a:t>
                      </a:r>
                      <a:r>
                        <a:rPr lang="ro-RO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Un număr a fost adunat cu 14.</a:t>
                      </a:r>
                      <a:r>
                        <a:rPr lang="ro-RO" b="1" baseline="0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uma obținută a fost înmulțită cu 4,5, iar produsul a fost adunat cu 7,56</a:t>
                      </a:r>
                      <a:r>
                        <a:rPr lang="ro-RO" b="1" baseline="0" dirty="0" smtClean="0">
                          <a:solidFill>
                            <a:schemeClr val="tx1"/>
                          </a:solidFill>
                        </a:rPr>
                        <a:t> și 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astfel s-a obținut rezultatul 148,6. Determinați numărul.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3) Suma a două n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ume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 zec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imale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 este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7.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Afla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ți</a:t>
                      </a:r>
                      <a:r>
                        <a:rPr lang="ro-RO" b="1" baseline="0" dirty="0" smtClean="0">
                          <a:solidFill>
                            <a:schemeClr val="tx1"/>
                          </a:solidFill>
                        </a:rPr>
                        <a:t> numerele știind că u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nul dintre numere este</a:t>
                      </a:r>
                      <a:r>
                        <a:rPr lang="ro-RO" b="1" baseline="0" dirty="0" smtClean="0">
                          <a:solidFill>
                            <a:schemeClr val="tx1"/>
                          </a:solidFill>
                        </a:rPr>
                        <a:t> dublul c</a:t>
                      </a: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eluilalt</a:t>
                      </a:r>
                      <a:r>
                        <a:rPr lang="ro-RO" b="1" baseline="0" dirty="0" smtClean="0">
                          <a:solidFill>
                            <a:schemeClr val="tx1"/>
                          </a:solidFill>
                        </a:rPr>
                        <a:t> număr.</a:t>
                      </a:r>
                      <a:endParaRPr lang="en-US" b="1" dirty="0" smtClean="0"/>
                    </a:p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1557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b="1" dirty="0" smtClean="0"/>
                        <a:t>4)</a:t>
                      </a:r>
                      <a:r>
                        <a:rPr lang="ro-RO" b="1" baseline="0" dirty="0" smtClean="0"/>
                        <a:t> </a:t>
                      </a:r>
                      <a:r>
                        <a:rPr lang="en-US" b="1" dirty="0" err="1" smtClean="0"/>
                        <a:t>Cinci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ro-RO" b="1" baseline="0" dirty="0" smtClean="0"/>
                        <a:t>caiete </a:t>
                      </a:r>
                      <a:r>
                        <a:rPr lang="ro-RO" b="1" dirty="0" smtClean="0"/>
                        <a:t>și două pixuri costă</a:t>
                      </a:r>
                      <a:r>
                        <a:rPr lang="ro-RO" b="1" baseline="0" dirty="0" smtClean="0"/>
                        <a:t> </a:t>
                      </a:r>
                      <a:r>
                        <a:rPr lang="ro-RO" b="1" dirty="0" smtClean="0"/>
                        <a:t>la un loc 16,8 lei. Aflați prețul unui caiet, dacă un pix costă 1,23 lei.</a:t>
                      </a:r>
                    </a:p>
                    <a:p>
                      <a:endParaRPr lang="en-US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b="1" dirty="0" smtClean="0"/>
                        <a:t>5) Un biciclist merge cu viteza de 15,7 km/h? Ce distanță va parcurge acesta dupa un timp de 3 ore?</a:t>
                      </a:r>
                    </a:p>
                    <a:p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b="1" dirty="0" smtClean="0"/>
                        <a:t>6) Lungimea gardului care înconjoară grădina de mai jos este de </a:t>
                      </a:r>
                      <a:r>
                        <a:rPr lang="en-US" b="1" dirty="0" smtClean="0"/>
                        <a:t>1</a:t>
                      </a:r>
                      <a:r>
                        <a:rPr lang="ro-RO" b="1" dirty="0" smtClean="0"/>
                        <a:t>3</a:t>
                      </a:r>
                      <a:r>
                        <a:rPr lang="en-US" b="1" dirty="0" smtClean="0"/>
                        <a:t>,</a:t>
                      </a:r>
                      <a:r>
                        <a:rPr lang="ro-RO" b="1" dirty="0" smtClean="0"/>
                        <a:t>2m. Aflați lungimile</a:t>
                      </a:r>
                      <a:r>
                        <a:rPr lang="ro-RO" b="1" baseline="0" dirty="0" smtClean="0"/>
                        <a:t> laturilor grădinii</a:t>
                      </a:r>
                      <a:r>
                        <a:rPr lang="ro-RO" b="1" dirty="0" smtClean="0"/>
                        <a:t> . 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1557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b="1" dirty="0" smtClean="0">
                          <a:solidFill>
                            <a:schemeClr val="tx1"/>
                          </a:solidFill>
                        </a:rPr>
                        <a:t>7) Perimetrul triunghiului este 20cm. Aflati x.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b="1" dirty="0" smtClean="0"/>
                        <a:t>8) Mihai are la geografie un 7 și un 8. 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ro-RO" b="1" baseline="0" dirty="0" smtClean="0"/>
                        <a:t>Ce medie are acum?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ro-RO" b="1" baseline="0" dirty="0" smtClean="0"/>
                        <a:t> Dacă mai ia un 5, ce medie va avea Mihai?</a:t>
                      </a:r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ym typeface="Wingdings" pitchFamily="2" charset="2"/>
                        </a:rPr>
                        <a:t> </a:t>
                      </a:r>
                      <a:r>
                        <a:rPr lang="ro-RO" b="1" dirty="0" smtClean="0"/>
                        <a:t>Provocare</a:t>
                      </a:r>
                      <a:r>
                        <a:rPr lang="en-US" b="1" dirty="0" smtClean="0"/>
                        <a:t>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b="1" dirty="0" smtClean="0"/>
                        <a:t>Compune o problemă care se rezolvă cu ajutorul ecuațiilor.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0" name="Flowchart: Manual Input 9"/>
          <p:cNvSpPr/>
          <p:nvPr/>
        </p:nvSpPr>
        <p:spPr>
          <a:xfrm rot="5400000">
            <a:off x="6553200" y="3733800"/>
            <a:ext cx="609600" cy="914400"/>
          </a:xfrm>
          <a:prstGeom prst="flowChartManualInp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304800" y="5486400"/>
            <a:ext cx="609600" cy="10668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49348" y="572666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x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57150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66596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x-2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72200" y="40386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x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53200" y="35814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3,8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77000" y="4419600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x + 2,3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162800" y="39624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2,7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1744</Words>
  <Application>Microsoft Office PowerPoint</Application>
  <PresentationFormat>On-screen Show (4:3)</PresentationFormat>
  <Paragraphs>234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Fracții zecimale. Ecuații și probleme care se rezolvă cu ajutorul ecuațiilor</vt:lpstr>
      <vt:lpstr>Cuprins</vt:lpstr>
      <vt:lpstr>Fisă de lucru Instrucțiuni</vt:lpstr>
      <vt:lpstr>Slide 4</vt:lpstr>
      <vt:lpstr>Slide 5</vt:lpstr>
      <vt:lpstr>Găsește pe cineva care poate rezolva... Instrucțiuni</vt:lpstr>
      <vt:lpstr>Găsește pe cineva care poate rezolva... Instrucțiuni</vt:lpstr>
      <vt:lpstr>Găsește pe cineva care poate rezolva...</vt:lpstr>
      <vt:lpstr> Gasește pe cineva care poate rezolva...</vt:lpstr>
      <vt:lpstr>Soluții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Obiective operationale :  Cognitive OC1- să efectueze calcule cu fracţii zecimale utilizând proprietăţile operaţiilor; OC2- să utilizeze transformările în fracţii ordinare respectiv fractii zecimale; OC3-să compare şi să ordoneze crescător sau descrescător fracţiile zecimale; OC4- să rezolve ecuaţii şi inecuaţii cu fracţii zecimale;</dc:title>
  <dc:creator>FloreaC</dc:creator>
  <cp:lastModifiedBy>FloreaC</cp:lastModifiedBy>
  <cp:revision>79</cp:revision>
  <dcterms:created xsi:type="dcterms:W3CDTF">2017-04-19T17:38:01Z</dcterms:created>
  <dcterms:modified xsi:type="dcterms:W3CDTF">2017-04-20T11:23:58Z</dcterms:modified>
</cp:coreProperties>
</file>